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1"/>
  </p:handout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3" r:id="rId25"/>
    <p:sldId id="284" r:id="rId26"/>
    <p:sldId id="287" r:id="rId27"/>
    <p:sldId id="288" r:id="rId28"/>
    <p:sldId id="289" r:id="rId29"/>
    <p:sldId id="290"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922CA5-5F27-46AE-AD09-EB61C6207735}" type="datetimeFigureOut">
              <a:rPr lang="en-US" smtClean="0"/>
              <a:t>9/20/2011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C5A058-02F9-441E-8935-CD9943535F6C}" type="slidenum">
              <a:rPr lang="en-US" smtClean="0"/>
              <a:t>‹#›</a:t>
            </a:fld>
            <a:endParaRPr lang="en-US"/>
          </a:p>
        </p:txBody>
      </p:sp>
    </p:spTree>
    <p:extLst>
      <p:ext uri="{BB962C8B-B14F-4D97-AF65-F5344CB8AC3E}">
        <p14:creationId xmlns:p14="http://schemas.microsoft.com/office/powerpoint/2010/main" val="7258968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34A69AB-89D0-DB43-B34E-04A6CC39414A}" type="datetimeFigureOut">
              <a:rPr lang="en-US" smtClean="0"/>
              <a:pPr/>
              <a:t>9/20/2011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9E8213B-B00A-DB45-9855-25D2E010B0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A69AB-89D0-DB43-B34E-04A6CC3941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A69AB-89D0-DB43-B34E-04A6CC3941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A69AB-89D0-DB43-B34E-04A6CC3941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13B-B00A-DB45-9855-25D2E010B0EC}" type="slidenum">
              <a:rPr lang="en-US" smtClean="0"/>
              <a:pPr/>
              <a:t>‹#›</a:t>
            </a:fld>
            <a:endParaRPr lang="en-US"/>
          </a:p>
        </p:txBody>
      </p:sp>
      <p:pic>
        <p:nvPicPr>
          <p:cNvPr id="7" name="Picture 1"/>
          <p:cNvPicPr>
            <a:picLocks noChangeAspect="1" noChangeArrowheads="1"/>
          </p:cNvPicPr>
          <p:nvPr userDrawn="1"/>
        </p:nvPicPr>
        <p:blipFill>
          <a:blip r:embed="rId2"/>
          <a:srcRect/>
          <a:stretch>
            <a:fillRect/>
          </a:stretch>
        </p:blipFill>
        <p:spPr bwMode="auto">
          <a:xfrm>
            <a:off x="125991" y="122238"/>
            <a:ext cx="1131310" cy="1139690"/>
          </a:xfrm>
          <a:prstGeom prst="rect">
            <a:avLst/>
          </a:prstGeom>
          <a:noFill/>
          <a:ln w="9525">
            <a:noFill/>
            <a:miter lim="800000"/>
            <a:headEnd/>
            <a:tailEnd/>
          </a:ln>
        </p:spPr>
      </p:pic>
      <p:sp>
        <p:nvSpPr>
          <p:cNvPr id="8" name="TextBox 7"/>
          <p:cNvSpPr txBox="1"/>
          <p:nvPr userDrawn="1"/>
        </p:nvSpPr>
        <p:spPr>
          <a:xfrm>
            <a:off x="5174664" y="-2454"/>
            <a:ext cx="3834704" cy="369332"/>
          </a:xfrm>
          <a:prstGeom prst="rect">
            <a:avLst/>
          </a:prstGeom>
          <a:noFill/>
        </p:spPr>
        <p:txBody>
          <a:bodyPr wrap="none" rtlCol="0">
            <a:spAutoFit/>
          </a:bodyPr>
          <a:lstStyle/>
          <a:p>
            <a:r>
              <a:rPr lang="en-US" dirty="0" smtClean="0"/>
              <a:t>Stem Cell Instrumentation Foundry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4A69AB-89D0-DB43-B34E-04A6CC3941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A69AB-89D0-DB43-B34E-04A6CC3941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34A69AB-89D0-DB43-B34E-04A6CC39414A}" type="datetimeFigureOut">
              <a:rPr lang="en-US" smtClean="0"/>
              <a:pPr/>
              <a:t>9/20/2011</a:t>
            </a:fld>
            <a:endParaRPr lang="en-US"/>
          </a:p>
        </p:txBody>
      </p:sp>
      <p:sp>
        <p:nvSpPr>
          <p:cNvPr id="27" name="Slide Number Placeholder 26"/>
          <p:cNvSpPr>
            <a:spLocks noGrp="1"/>
          </p:cNvSpPr>
          <p:nvPr>
            <p:ph type="sldNum" sz="quarter" idx="11"/>
          </p:nvPr>
        </p:nvSpPr>
        <p:spPr/>
        <p:txBody>
          <a:bodyPr rtlCol="0"/>
          <a:lstStyle/>
          <a:p>
            <a:fld id="{99E8213B-B00A-DB45-9855-25D2E010B0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34A69AB-89D0-DB43-B34E-04A6CC39414A}" type="datetimeFigureOut">
              <a:rPr lang="en-US" smtClean="0"/>
              <a:pPr/>
              <a:t>9/20/2011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9E8213B-B00A-DB45-9855-25D2E010B0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A69AB-89D0-DB43-B34E-04A6CC39414A}"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A69AB-89D0-DB43-B34E-04A6CC3941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4A69AB-89D0-DB43-B34E-04A6CC3941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13B-B00A-DB45-9855-25D2E010B0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34A69AB-89D0-DB43-B34E-04A6CC39414A}" type="datetimeFigureOut">
              <a:rPr lang="en-US" smtClean="0"/>
              <a:pPr/>
              <a:t>9/20/2011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9E8213B-B00A-DB45-9855-25D2E010B0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gadre@ucmerce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cif.ucmerced.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cif.ucmerced.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SCIF Cleanroom Orientation</a:t>
            </a:r>
            <a:endParaRPr lang="en-US" dirty="0"/>
          </a:p>
        </p:txBody>
      </p:sp>
      <p:sp>
        <p:nvSpPr>
          <p:cNvPr id="3" name="Subtitle 2"/>
          <p:cNvSpPr>
            <a:spLocks noGrp="1"/>
          </p:cNvSpPr>
          <p:nvPr>
            <p:ph type="subTitle" idx="1"/>
          </p:nvPr>
        </p:nvSpPr>
        <p:spPr/>
        <p:txBody>
          <a:bodyPr>
            <a:normAutofit fontScale="47500" lnSpcReduction="20000"/>
          </a:bodyPr>
          <a:lstStyle/>
          <a:p>
            <a:r>
              <a:rPr lang="en-US" sz="4500" dirty="0" smtClean="0"/>
              <a:t>Anand Gadre</a:t>
            </a:r>
            <a:endParaRPr lang="en-US" dirty="0" smtClean="0"/>
          </a:p>
          <a:p>
            <a:r>
              <a:rPr lang="en-US" dirty="0" smtClean="0"/>
              <a:t>Director</a:t>
            </a:r>
          </a:p>
          <a:p>
            <a:r>
              <a:rPr lang="en-US" dirty="0" smtClean="0"/>
              <a:t>Stem Cell Instrumentation Foundry (SCIF)</a:t>
            </a:r>
          </a:p>
          <a:p>
            <a:r>
              <a:rPr lang="en-US" dirty="0" smtClean="0"/>
              <a:t>University of California, Merced</a:t>
            </a:r>
          </a:p>
          <a:p>
            <a:r>
              <a:rPr lang="en-US" dirty="0" smtClean="0"/>
              <a:t>5200 N. Lake Road</a:t>
            </a:r>
          </a:p>
          <a:p>
            <a:r>
              <a:rPr lang="en-US" dirty="0" smtClean="0"/>
              <a:t>Merced, CA 95343</a:t>
            </a:r>
          </a:p>
          <a:p>
            <a:r>
              <a:rPr lang="en-US" dirty="0" smtClean="0"/>
              <a:t>Phone: (209) 658-3879</a:t>
            </a:r>
          </a:p>
          <a:p>
            <a:r>
              <a:rPr lang="en-US" dirty="0" smtClean="0"/>
              <a:t>Fax: (209) 228 4424</a:t>
            </a:r>
          </a:p>
          <a:p>
            <a:r>
              <a:rPr lang="en-US" dirty="0" smtClean="0"/>
              <a:t>Email: </a:t>
            </a:r>
            <a:r>
              <a:rPr lang="en-US" u="sng" dirty="0" smtClean="0">
                <a:hlinkClick r:id="rId2"/>
              </a:rPr>
              <a:t>agadre@ucmerced.edu</a:t>
            </a:r>
            <a:endParaRPr lang="en-US" dirty="0" smtClean="0"/>
          </a:p>
          <a:p>
            <a:endParaRPr lang="en-US" dirty="0"/>
          </a:p>
        </p:txBody>
      </p:sp>
    </p:spTree>
    <p:extLst>
      <p:ext uri="{BB962C8B-B14F-4D97-AF65-F5344CB8AC3E}">
        <p14:creationId xmlns:p14="http://schemas.microsoft.com/office/powerpoint/2010/main" val="186895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p:txBody>
          <a:bodyPr/>
          <a:lstStyle/>
          <a:p>
            <a:pPr>
              <a:buClr>
                <a:srgbClr val="19467F"/>
              </a:buClr>
              <a:buNone/>
              <a:defRPr/>
            </a:pPr>
            <a:r>
              <a:rPr lang="en-US" sz="4000" b="1" u="sng" dirty="0">
                <a:solidFill>
                  <a:srgbClr val="19467F"/>
                </a:solidFill>
              </a:rPr>
              <a:t>Eye Wash Station</a:t>
            </a:r>
            <a:endParaRPr lang="en-US" sz="4800" b="1" u="sng" dirty="0">
              <a:solidFill>
                <a:srgbClr val="19467F"/>
              </a:solidFill>
            </a:endParaRPr>
          </a:p>
          <a:p>
            <a:pPr>
              <a:buClr>
                <a:srgbClr val="19467F"/>
              </a:buClr>
              <a:buFont typeface="Wingdings" charset="0"/>
              <a:buChar char="v"/>
              <a:defRPr/>
            </a:pPr>
            <a:r>
              <a:rPr lang="en-US" dirty="0">
                <a:solidFill>
                  <a:srgbClr val="19467F"/>
                </a:solidFill>
              </a:rPr>
              <a:t>Purpose: For mitigating a chemical splash in the eye.</a:t>
            </a:r>
          </a:p>
          <a:p>
            <a:pPr>
              <a:buClr>
                <a:srgbClr val="19467F"/>
              </a:buClr>
              <a:buFont typeface="Wingdings" charset="0"/>
              <a:buChar char="v"/>
              <a:defRPr/>
            </a:pPr>
            <a:r>
              <a:rPr lang="en-US" dirty="0">
                <a:solidFill>
                  <a:srgbClr val="19467F"/>
                </a:solidFill>
              </a:rPr>
              <a:t>Location</a:t>
            </a:r>
            <a:r>
              <a:rPr lang="en-US" dirty="0" smtClean="0">
                <a:solidFill>
                  <a:srgbClr val="19467F"/>
                </a:solidFill>
              </a:rPr>
              <a:t>: Class 1000 area, Outside and inside the wet labs (Room 154).</a:t>
            </a:r>
            <a:endParaRPr lang="en-US" dirty="0"/>
          </a:p>
        </p:txBody>
      </p:sp>
    </p:spTree>
    <p:extLst>
      <p:ext uri="{BB962C8B-B14F-4D97-AF65-F5344CB8AC3E}">
        <p14:creationId xmlns:p14="http://schemas.microsoft.com/office/powerpoint/2010/main" val="220523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p:txBody>
          <a:bodyPr/>
          <a:lstStyle/>
          <a:p>
            <a:pPr>
              <a:buClr>
                <a:srgbClr val="19467F"/>
              </a:buClr>
              <a:buNone/>
              <a:defRPr/>
            </a:pPr>
            <a:r>
              <a:rPr lang="en-US" sz="4000" b="1" u="sng" dirty="0">
                <a:solidFill>
                  <a:srgbClr val="19467F"/>
                </a:solidFill>
              </a:rPr>
              <a:t>Fire Extinguishers</a:t>
            </a:r>
          </a:p>
          <a:p>
            <a:pPr>
              <a:buClr>
                <a:srgbClr val="19467F"/>
              </a:buClr>
              <a:buFont typeface="Wingdings" charset="0"/>
              <a:buChar char="v"/>
              <a:defRPr/>
            </a:pPr>
            <a:r>
              <a:rPr lang="en-US" dirty="0">
                <a:solidFill>
                  <a:srgbClr val="19467F"/>
                </a:solidFill>
              </a:rPr>
              <a:t>Use: For fires smaller than a waste paper basket by those who are trained to use them.</a:t>
            </a:r>
          </a:p>
          <a:p>
            <a:pPr>
              <a:buClr>
                <a:srgbClr val="19467F"/>
              </a:buClr>
              <a:buFont typeface="Wingdings" charset="0"/>
              <a:buChar char="v"/>
              <a:defRPr/>
            </a:pPr>
            <a:r>
              <a:rPr lang="en-US" dirty="0">
                <a:solidFill>
                  <a:srgbClr val="19467F"/>
                </a:solidFill>
              </a:rPr>
              <a:t>Location: </a:t>
            </a:r>
            <a:r>
              <a:rPr lang="en-US" dirty="0" smtClean="0">
                <a:solidFill>
                  <a:srgbClr val="19467F"/>
                </a:solidFill>
              </a:rPr>
              <a:t>Class 100 area Class 1000 area, Wet lab area.</a:t>
            </a:r>
          </a:p>
          <a:p>
            <a:pPr marL="0" indent="0">
              <a:buClr>
                <a:srgbClr val="19467F"/>
              </a:buClr>
              <a:buNone/>
              <a:defRPr/>
            </a:pPr>
            <a:endParaRPr lang="en-US" dirty="0">
              <a:solidFill>
                <a:srgbClr val="19467F"/>
              </a:solidFill>
            </a:endParaRPr>
          </a:p>
          <a:p>
            <a:endParaRPr lang="en-US" dirty="0"/>
          </a:p>
        </p:txBody>
      </p:sp>
    </p:spTree>
    <p:extLst>
      <p:ext uri="{BB962C8B-B14F-4D97-AF65-F5344CB8AC3E}">
        <p14:creationId xmlns:p14="http://schemas.microsoft.com/office/powerpoint/2010/main" val="363768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a:xfrm>
            <a:off x="457200" y="1600200"/>
            <a:ext cx="8229600" cy="3715657"/>
          </a:xfrm>
        </p:spPr>
        <p:txBody>
          <a:bodyPr/>
          <a:lstStyle/>
          <a:p>
            <a:pPr>
              <a:buNone/>
              <a:defRPr/>
            </a:pPr>
            <a:endParaRPr lang="en-US" sz="4000" b="1" u="sng" dirty="0" smtClean="0">
              <a:solidFill>
                <a:srgbClr val="19467F"/>
              </a:solidFill>
            </a:endParaRPr>
          </a:p>
          <a:p>
            <a:pPr>
              <a:buNone/>
              <a:defRPr/>
            </a:pPr>
            <a:r>
              <a:rPr lang="en-US" sz="4000" b="1" u="sng" dirty="0" smtClean="0">
                <a:solidFill>
                  <a:srgbClr val="19467F"/>
                </a:solidFill>
              </a:rPr>
              <a:t>First </a:t>
            </a:r>
            <a:r>
              <a:rPr lang="en-US" sz="4000" b="1" u="sng" dirty="0">
                <a:solidFill>
                  <a:srgbClr val="19467F"/>
                </a:solidFill>
              </a:rPr>
              <a:t>Aid Kit</a:t>
            </a:r>
            <a:endParaRPr lang="en-US" dirty="0">
              <a:solidFill>
                <a:srgbClr val="19467F"/>
              </a:solidFill>
            </a:endParaRPr>
          </a:p>
          <a:p>
            <a:pPr>
              <a:buClr>
                <a:srgbClr val="19467F"/>
              </a:buClr>
              <a:buFont typeface="Wingdings" charset="0"/>
              <a:buChar char="v"/>
              <a:defRPr/>
            </a:pPr>
            <a:r>
              <a:rPr lang="en-US" dirty="0">
                <a:solidFill>
                  <a:srgbClr val="19467F"/>
                </a:solidFill>
              </a:rPr>
              <a:t>Use: For minor injuries and minor burns pain relief</a:t>
            </a:r>
          </a:p>
          <a:p>
            <a:pPr>
              <a:buClr>
                <a:srgbClr val="19467F"/>
              </a:buClr>
              <a:buFont typeface="Wingdings" charset="0"/>
              <a:buChar char="v"/>
              <a:defRPr/>
            </a:pPr>
            <a:r>
              <a:rPr lang="en-US" dirty="0">
                <a:solidFill>
                  <a:srgbClr val="19467F"/>
                </a:solidFill>
              </a:rPr>
              <a:t>Location: In the gowning </a:t>
            </a:r>
            <a:r>
              <a:rPr lang="en-US" dirty="0" smtClean="0">
                <a:solidFill>
                  <a:srgbClr val="19467F"/>
                </a:solidFill>
              </a:rPr>
              <a:t>cabinet.</a:t>
            </a:r>
            <a:endParaRPr lang="en-US" dirty="0">
              <a:solidFill>
                <a:srgbClr val="19467F"/>
              </a:solidFill>
            </a:endParaRPr>
          </a:p>
          <a:p>
            <a:pPr marL="0" indent="0">
              <a:buNone/>
            </a:pPr>
            <a:endParaRPr lang="en-US" dirty="0"/>
          </a:p>
        </p:txBody>
      </p:sp>
    </p:spTree>
    <p:extLst>
      <p:ext uri="{BB962C8B-B14F-4D97-AF65-F5344CB8AC3E}">
        <p14:creationId xmlns:p14="http://schemas.microsoft.com/office/powerpoint/2010/main" val="3711902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p:txBody>
          <a:bodyPr/>
          <a:lstStyle/>
          <a:p>
            <a:pPr>
              <a:buClr>
                <a:srgbClr val="19467F"/>
              </a:buClr>
              <a:buNone/>
              <a:defRPr/>
            </a:pPr>
            <a:r>
              <a:rPr lang="en-US" sz="4000" b="1" u="sng" dirty="0">
                <a:solidFill>
                  <a:srgbClr val="19467F"/>
                </a:solidFill>
              </a:rPr>
              <a:t>MSDS Book</a:t>
            </a:r>
            <a:endParaRPr lang="en-US" dirty="0">
              <a:solidFill>
                <a:srgbClr val="19467F"/>
              </a:solidFill>
            </a:endParaRPr>
          </a:p>
          <a:p>
            <a:pPr>
              <a:buClr>
                <a:srgbClr val="19467F"/>
              </a:buClr>
              <a:buFont typeface="Wingdings" charset="0"/>
              <a:buChar char="v"/>
              <a:defRPr/>
            </a:pPr>
            <a:r>
              <a:rPr lang="en-US" dirty="0">
                <a:solidFill>
                  <a:srgbClr val="19467F"/>
                </a:solidFill>
              </a:rPr>
              <a:t>Use: All users seeking information on chemical hazards and precautions.</a:t>
            </a:r>
          </a:p>
          <a:p>
            <a:pPr>
              <a:buClr>
                <a:srgbClr val="19467F"/>
              </a:buClr>
              <a:buFont typeface="Wingdings" charset="0"/>
              <a:buChar char="v"/>
              <a:defRPr/>
            </a:pPr>
            <a:r>
              <a:rPr lang="en-US" dirty="0">
                <a:solidFill>
                  <a:srgbClr val="19467F"/>
                </a:solidFill>
              </a:rPr>
              <a:t>Location: In the gowning </a:t>
            </a:r>
            <a:r>
              <a:rPr lang="en-US" dirty="0" smtClean="0">
                <a:solidFill>
                  <a:srgbClr val="19467F"/>
                </a:solidFill>
              </a:rPr>
              <a:t>area. You </a:t>
            </a:r>
            <a:r>
              <a:rPr lang="en-US" dirty="0">
                <a:solidFill>
                  <a:srgbClr val="19467F"/>
                </a:solidFill>
              </a:rPr>
              <a:t>may also access the MSDS library </a:t>
            </a:r>
            <a:r>
              <a:rPr lang="en-US" dirty="0" smtClean="0">
                <a:solidFill>
                  <a:srgbClr val="19467F"/>
                </a:solidFill>
              </a:rPr>
              <a:t>online at </a:t>
            </a:r>
            <a:r>
              <a:rPr lang="en-US" dirty="0" smtClean="0">
                <a:solidFill>
                  <a:srgbClr val="19467F"/>
                </a:solidFill>
                <a:hlinkClick r:id="rId2"/>
              </a:rPr>
              <a:t>www.scif.ucmerced.edu</a:t>
            </a:r>
            <a:endParaRPr lang="en-US" dirty="0" smtClean="0">
              <a:solidFill>
                <a:srgbClr val="19467F"/>
              </a:solidFill>
            </a:endParaRPr>
          </a:p>
          <a:p>
            <a:pPr marL="0" indent="0">
              <a:buClr>
                <a:srgbClr val="19467F"/>
              </a:buClr>
              <a:buNone/>
              <a:defRPr/>
            </a:pPr>
            <a:r>
              <a:rPr lang="en-US" dirty="0" smtClean="0">
                <a:solidFill>
                  <a:srgbClr val="19467F"/>
                </a:solidFill>
              </a:rPr>
              <a:t> </a:t>
            </a:r>
            <a:endParaRPr lang="en-US" dirty="0">
              <a:solidFill>
                <a:srgbClr val="19467F"/>
              </a:solidFill>
            </a:endParaRPr>
          </a:p>
          <a:p>
            <a:endParaRPr lang="en-US" dirty="0"/>
          </a:p>
        </p:txBody>
      </p:sp>
    </p:spTree>
    <p:extLst>
      <p:ext uri="{BB962C8B-B14F-4D97-AF65-F5344CB8AC3E}">
        <p14:creationId xmlns:p14="http://schemas.microsoft.com/office/powerpoint/2010/main" val="365740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a:xfrm>
            <a:off x="457200" y="1600201"/>
            <a:ext cx="8229600" cy="3733800"/>
          </a:xfrm>
        </p:spPr>
        <p:txBody>
          <a:bodyPr/>
          <a:lstStyle/>
          <a:p>
            <a:pPr>
              <a:buClr>
                <a:srgbClr val="19467F"/>
              </a:buClr>
              <a:buNone/>
              <a:defRPr/>
            </a:pPr>
            <a:endParaRPr lang="en-US" sz="4000" b="1" u="sng" dirty="0" smtClean="0">
              <a:solidFill>
                <a:srgbClr val="19467F"/>
              </a:solidFill>
            </a:endParaRPr>
          </a:p>
          <a:p>
            <a:pPr>
              <a:buClr>
                <a:srgbClr val="19467F"/>
              </a:buClr>
              <a:buNone/>
              <a:defRPr/>
            </a:pPr>
            <a:r>
              <a:rPr lang="en-US" sz="4000" b="1" u="sng" dirty="0" smtClean="0">
                <a:solidFill>
                  <a:srgbClr val="19467F"/>
                </a:solidFill>
              </a:rPr>
              <a:t>Telephone</a:t>
            </a:r>
            <a:endParaRPr lang="en-US" sz="4000" b="1" u="sng" dirty="0">
              <a:solidFill>
                <a:srgbClr val="19467F"/>
              </a:solidFill>
            </a:endParaRPr>
          </a:p>
          <a:p>
            <a:pPr>
              <a:buClr>
                <a:srgbClr val="19467F"/>
              </a:buClr>
              <a:buFont typeface="Wingdings" charset="0"/>
              <a:buChar char="v"/>
              <a:defRPr/>
            </a:pPr>
            <a:r>
              <a:rPr lang="en-US" dirty="0">
                <a:solidFill>
                  <a:srgbClr val="19467F"/>
                </a:solidFill>
              </a:rPr>
              <a:t>Use: For contacting help in case of emergency (Dial </a:t>
            </a:r>
            <a:r>
              <a:rPr lang="en-US" dirty="0" smtClean="0">
                <a:solidFill>
                  <a:srgbClr val="19467F"/>
                </a:solidFill>
              </a:rPr>
              <a:t>228-2986 and after hours 228-4128) </a:t>
            </a:r>
            <a:r>
              <a:rPr lang="en-US" dirty="0">
                <a:solidFill>
                  <a:srgbClr val="19467F"/>
                </a:solidFill>
              </a:rPr>
              <a:t>or use speed </a:t>
            </a:r>
            <a:r>
              <a:rPr lang="en-US" dirty="0" smtClean="0">
                <a:solidFill>
                  <a:srgbClr val="19467F"/>
                </a:solidFill>
              </a:rPr>
              <a:t>dial.</a:t>
            </a:r>
            <a:endParaRPr lang="en-US" dirty="0">
              <a:solidFill>
                <a:srgbClr val="19467F"/>
              </a:solidFill>
            </a:endParaRPr>
          </a:p>
          <a:p>
            <a:pPr>
              <a:buClr>
                <a:srgbClr val="19467F"/>
              </a:buClr>
              <a:buFont typeface="Wingdings" charset="0"/>
              <a:buChar char="v"/>
              <a:defRPr/>
            </a:pPr>
            <a:r>
              <a:rPr lang="en-US" dirty="0">
                <a:solidFill>
                  <a:srgbClr val="19467F"/>
                </a:solidFill>
              </a:rPr>
              <a:t>Location: In the gowning </a:t>
            </a:r>
            <a:r>
              <a:rPr lang="en-US" dirty="0" smtClean="0">
                <a:solidFill>
                  <a:srgbClr val="19467F"/>
                </a:solidFill>
              </a:rPr>
              <a:t>area.</a:t>
            </a:r>
            <a:endParaRPr lang="en-US" dirty="0">
              <a:solidFill>
                <a:srgbClr val="19467F"/>
              </a:solidFill>
            </a:endParaRPr>
          </a:p>
          <a:p>
            <a:pPr marL="0" indent="0">
              <a:buNone/>
            </a:pPr>
            <a:endParaRPr lang="en-US" dirty="0"/>
          </a:p>
        </p:txBody>
      </p:sp>
    </p:spTree>
    <p:extLst>
      <p:ext uri="{BB962C8B-B14F-4D97-AF65-F5344CB8AC3E}">
        <p14:creationId xmlns:p14="http://schemas.microsoft.com/office/powerpoint/2010/main" val="189503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Equipment</a:t>
            </a:r>
            <a:endParaRPr lang="en-US" dirty="0"/>
          </a:p>
        </p:txBody>
      </p:sp>
      <p:sp>
        <p:nvSpPr>
          <p:cNvPr id="3" name="Content Placeholder 2"/>
          <p:cNvSpPr>
            <a:spLocks noGrp="1"/>
          </p:cNvSpPr>
          <p:nvPr>
            <p:ph idx="1"/>
          </p:nvPr>
        </p:nvSpPr>
        <p:spPr/>
        <p:txBody>
          <a:bodyPr/>
          <a:lstStyle/>
          <a:p>
            <a:pPr marL="457200" indent="-457200">
              <a:lnSpc>
                <a:spcPct val="90000"/>
              </a:lnSpc>
              <a:buClr>
                <a:srgbClr val="19467F"/>
              </a:buClr>
              <a:buFont typeface="Wingdings" charset="0"/>
              <a:buChar char="v"/>
            </a:pPr>
            <a:r>
              <a:rPr lang="en-US" sz="2000" dirty="0" smtClean="0">
                <a:solidFill>
                  <a:srgbClr val="19467F"/>
                </a:solidFill>
                <a:ea typeface="ＭＳ Ｐゴシック" charset="0"/>
              </a:rPr>
              <a:t>Name: Personal Protective Equipment (PPE).</a:t>
            </a:r>
          </a:p>
          <a:p>
            <a:pPr marL="457200" indent="-457200">
              <a:lnSpc>
                <a:spcPct val="90000"/>
              </a:lnSpc>
              <a:buClr>
                <a:srgbClr val="19467F"/>
              </a:buClr>
              <a:buFont typeface="Wingdings" charset="0"/>
              <a:buChar char="v"/>
            </a:pPr>
            <a:r>
              <a:rPr lang="en-US" sz="2000" dirty="0" smtClean="0">
                <a:solidFill>
                  <a:srgbClr val="19467F"/>
                </a:solidFill>
                <a:ea typeface="ＭＳ Ｐゴシック" charset="0"/>
              </a:rPr>
              <a:t>Purpose: For personal protection against chemical spills. </a:t>
            </a:r>
          </a:p>
          <a:p>
            <a:pPr marL="457200" indent="-457200">
              <a:lnSpc>
                <a:spcPct val="90000"/>
              </a:lnSpc>
              <a:buClr>
                <a:srgbClr val="19467F"/>
              </a:buClr>
              <a:buFont typeface="Wingdings" charset="0"/>
              <a:buChar char="v"/>
            </a:pPr>
            <a:r>
              <a:rPr lang="en-US" sz="2000" dirty="0" smtClean="0">
                <a:solidFill>
                  <a:srgbClr val="19467F"/>
                </a:solidFill>
                <a:ea typeface="ＭＳ Ｐゴシック" charset="0"/>
              </a:rPr>
              <a:t>Use: You must wear the following items (in addition to cleanroom apparel) when working with chemicals:</a:t>
            </a:r>
          </a:p>
          <a:p>
            <a:pPr marL="838200" lvl="1" indent="-381000">
              <a:lnSpc>
                <a:spcPct val="90000"/>
              </a:lnSpc>
              <a:buClr>
                <a:srgbClr val="19467F"/>
              </a:buClr>
              <a:buFontTx/>
              <a:buAutoNum type="arabicPeriod"/>
            </a:pPr>
            <a:r>
              <a:rPr lang="en-US" sz="2000" dirty="0" smtClean="0">
                <a:solidFill>
                  <a:srgbClr val="19467F"/>
                </a:solidFill>
                <a:ea typeface="ＭＳ Ｐゴシック" charset="0"/>
              </a:rPr>
              <a:t>Full-sleeved aprons</a:t>
            </a:r>
          </a:p>
          <a:p>
            <a:pPr marL="838200" lvl="1" indent="-381000">
              <a:lnSpc>
                <a:spcPct val="90000"/>
              </a:lnSpc>
              <a:buClr>
                <a:srgbClr val="19467F"/>
              </a:buClr>
              <a:buFontTx/>
              <a:buAutoNum type="arabicPeriod"/>
            </a:pPr>
            <a:r>
              <a:rPr lang="en-US" sz="2000" dirty="0" smtClean="0">
                <a:solidFill>
                  <a:srgbClr val="19467F"/>
                </a:solidFill>
                <a:ea typeface="ＭＳ Ｐゴシック" charset="0"/>
              </a:rPr>
              <a:t>Face Shields</a:t>
            </a:r>
          </a:p>
          <a:p>
            <a:pPr marL="838200" lvl="1" indent="-381000">
              <a:lnSpc>
                <a:spcPct val="90000"/>
              </a:lnSpc>
              <a:buClr>
                <a:srgbClr val="19467F"/>
              </a:buClr>
              <a:buFontTx/>
              <a:buAutoNum type="arabicPeriod"/>
            </a:pPr>
            <a:r>
              <a:rPr lang="en-US" sz="2000" dirty="0" smtClean="0">
                <a:solidFill>
                  <a:srgbClr val="19467F"/>
                </a:solidFill>
                <a:ea typeface="ＭＳ Ｐゴシック" charset="0"/>
              </a:rPr>
              <a:t>Chemical Resistant gloves</a:t>
            </a:r>
          </a:p>
          <a:p>
            <a:pPr marL="457200" indent="-457200">
              <a:lnSpc>
                <a:spcPct val="90000"/>
              </a:lnSpc>
              <a:buClr>
                <a:srgbClr val="19467F"/>
              </a:buClr>
              <a:buFont typeface="Wingdings" charset="0"/>
              <a:buChar char="v"/>
            </a:pPr>
            <a:r>
              <a:rPr lang="en-US" sz="2000" dirty="0" smtClean="0">
                <a:solidFill>
                  <a:srgbClr val="19467F"/>
                </a:solidFill>
                <a:ea typeface="ＭＳ Ｐゴシック" charset="0"/>
              </a:rPr>
              <a:t>Location: By the wet benches and lithography room hanged on the wall. </a:t>
            </a:r>
          </a:p>
          <a:p>
            <a:pPr marL="457200" indent="-457200">
              <a:lnSpc>
                <a:spcPct val="90000"/>
              </a:lnSpc>
              <a:buClr>
                <a:srgbClr val="19467F"/>
              </a:buClr>
              <a:buFont typeface="Wingdings" charset="0"/>
              <a:buChar char="ü"/>
            </a:pPr>
            <a:r>
              <a:rPr lang="en-US" sz="2000" dirty="0" smtClean="0">
                <a:solidFill>
                  <a:srgbClr val="CC0000"/>
                </a:solidFill>
                <a:ea typeface="ＭＳ Ｐゴシック" charset="0"/>
              </a:rPr>
              <a:t>WARNING:</a:t>
            </a:r>
            <a:r>
              <a:rPr lang="en-US" sz="2000" dirty="0" smtClean="0">
                <a:ea typeface="ＭＳ Ｐゴシック" charset="0"/>
              </a:rPr>
              <a:t> </a:t>
            </a:r>
            <a:r>
              <a:rPr lang="en-US" sz="2000" dirty="0" smtClean="0">
                <a:solidFill>
                  <a:srgbClr val="19467F"/>
                </a:solidFill>
                <a:ea typeface="ＭＳ Ｐゴシック" charset="0"/>
              </a:rPr>
              <a:t>These items are chemical resistant, NOT chemical proof.</a:t>
            </a:r>
            <a:r>
              <a:rPr lang="en-US" sz="2000" dirty="0" smtClean="0">
                <a:ea typeface="ＭＳ Ｐゴシック" charset="0"/>
              </a:rPr>
              <a:t> </a:t>
            </a:r>
            <a:r>
              <a:rPr lang="en-US" sz="2000" dirty="0" smtClean="0">
                <a:solidFill>
                  <a:srgbClr val="CC0000"/>
                </a:solidFill>
                <a:ea typeface="ＭＳ Ｐゴシック" charset="0"/>
              </a:rPr>
              <a:t>Do not immerse gloves in chemicals!</a:t>
            </a:r>
          </a:p>
        </p:txBody>
      </p:sp>
    </p:spTree>
    <p:extLst>
      <p:ext uri="{BB962C8B-B14F-4D97-AF65-F5344CB8AC3E}">
        <p14:creationId xmlns:p14="http://schemas.microsoft.com/office/powerpoint/2010/main" val="3455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051"/>
            <a:ext cx="8229600" cy="1066800"/>
          </a:xfrm>
        </p:spPr>
        <p:txBody>
          <a:bodyPr>
            <a:normAutofit fontScale="90000"/>
          </a:bodyPr>
          <a:lstStyle/>
          <a:p>
            <a:r>
              <a:rPr lang="en-US" dirty="0" smtClean="0"/>
              <a:t>Specific Rules When Working with Chemicals</a:t>
            </a:r>
            <a:endParaRPr lang="en-US" dirty="0"/>
          </a:p>
        </p:txBody>
      </p:sp>
      <p:sp>
        <p:nvSpPr>
          <p:cNvPr id="3" name="Content Placeholder 2"/>
          <p:cNvSpPr>
            <a:spLocks noGrp="1"/>
          </p:cNvSpPr>
          <p:nvPr>
            <p:ph idx="1"/>
          </p:nvPr>
        </p:nvSpPr>
        <p:spPr/>
        <p:txBody>
          <a:bodyPr>
            <a:normAutofit fontScale="85000" lnSpcReduction="10000"/>
          </a:bodyPr>
          <a:lstStyle/>
          <a:p>
            <a:pPr marL="609600" indent="-609600">
              <a:lnSpc>
                <a:spcPct val="80000"/>
              </a:lnSpc>
              <a:buClr>
                <a:srgbClr val="19467F"/>
              </a:buClr>
              <a:buFontTx/>
              <a:buAutoNum type="arabicPeriod"/>
              <a:defRPr/>
            </a:pPr>
            <a:r>
              <a:rPr lang="en-US" dirty="0">
                <a:solidFill>
                  <a:srgbClr val="CC0000"/>
                </a:solidFill>
              </a:rPr>
              <a:t>DO NOT</a:t>
            </a:r>
            <a:r>
              <a:rPr lang="en-US" dirty="0">
                <a:solidFill>
                  <a:srgbClr val="19467F"/>
                </a:solidFill>
              </a:rPr>
              <a:t> use a chemical without first reading its MSDS.</a:t>
            </a:r>
          </a:p>
          <a:p>
            <a:pPr marL="609600" indent="-609600">
              <a:lnSpc>
                <a:spcPct val="80000"/>
              </a:lnSpc>
              <a:buClr>
                <a:srgbClr val="19467F"/>
              </a:buClr>
              <a:buFontTx/>
              <a:buAutoNum type="arabicPeriod"/>
              <a:defRPr/>
            </a:pPr>
            <a:r>
              <a:rPr lang="en-US" dirty="0">
                <a:solidFill>
                  <a:srgbClr val="19467F"/>
                </a:solidFill>
              </a:rPr>
              <a:t>Use the dedicated beakers only and label the chemicals and processes used on the beaker.</a:t>
            </a:r>
          </a:p>
          <a:p>
            <a:pPr marL="609600" indent="-609600">
              <a:lnSpc>
                <a:spcPct val="80000"/>
              </a:lnSpc>
              <a:buClr>
                <a:srgbClr val="19467F"/>
              </a:buClr>
              <a:buFontTx/>
              <a:buAutoNum type="arabicPeriod"/>
              <a:defRPr/>
            </a:pPr>
            <a:r>
              <a:rPr lang="en-US" dirty="0">
                <a:solidFill>
                  <a:srgbClr val="CC0000"/>
                </a:solidFill>
              </a:rPr>
              <a:t>Wear personal protective equipment</a:t>
            </a:r>
            <a:r>
              <a:rPr lang="en-US" dirty="0">
                <a:solidFill>
                  <a:srgbClr val="19467F"/>
                </a:solidFill>
              </a:rPr>
              <a:t> in addition to required cleanroom apparel.</a:t>
            </a:r>
          </a:p>
          <a:p>
            <a:pPr marL="609600" indent="-609600">
              <a:lnSpc>
                <a:spcPct val="80000"/>
              </a:lnSpc>
              <a:buClr>
                <a:srgbClr val="19467F"/>
              </a:buClr>
              <a:buFontTx/>
              <a:buAutoNum type="arabicPeriod"/>
              <a:defRPr/>
            </a:pPr>
            <a:r>
              <a:rPr lang="en-US" dirty="0">
                <a:solidFill>
                  <a:srgbClr val="19467F"/>
                </a:solidFill>
              </a:rPr>
              <a:t>Do not work with acids or bases in the solvent hoods.</a:t>
            </a:r>
          </a:p>
          <a:p>
            <a:pPr marL="609600" indent="-609600">
              <a:lnSpc>
                <a:spcPct val="80000"/>
              </a:lnSpc>
              <a:buClr>
                <a:srgbClr val="19467F"/>
              </a:buClr>
              <a:buFontTx/>
              <a:buAutoNum type="arabicPeriod"/>
              <a:defRPr/>
            </a:pPr>
            <a:r>
              <a:rPr lang="en-US" dirty="0">
                <a:solidFill>
                  <a:srgbClr val="19467F"/>
                </a:solidFill>
              </a:rPr>
              <a:t>Do not work with solvents in the acid or base hoods.</a:t>
            </a:r>
          </a:p>
          <a:p>
            <a:pPr marL="609600" indent="-609600">
              <a:lnSpc>
                <a:spcPct val="80000"/>
              </a:lnSpc>
              <a:buClr>
                <a:srgbClr val="19467F"/>
              </a:buClr>
              <a:buFontTx/>
              <a:buAutoNum type="arabicPeriod"/>
              <a:defRPr/>
            </a:pPr>
            <a:r>
              <a:rPr lang="en-US" dirty="0">
                <a:solidFill>
                  <a:srgbClr val="CC0000"/>
                </a:solidFill>
              </a:rPr>
              <a:t>Use only one bottle of chemical at a time</a:t>
            </a:r>
            <a:r>
              <a:rPr lang="en-US" dirty="0">
                <a:solidFill>
                  <a:srgbClr val="19467F"/>
                </a:solidFill>
              </a:rPr>
              <a:t> and store it back in its chemical cabinet when not in use.</a:t>
            </a:r>
          </a:p>
          <a:p>
            <a:pPr marL="609600" indent="-609600">
              <a:lnSpc>
                <a:spcPct val="80000"/>
              </a:lnSpc>
              <a:buClr>
                <a:srgbClr val="19467F"/>
              </a:buClr>
              <a:buFontTx/>
              <a:buAutoNum type="arabicPeriod"/>
              <a:defRPr/>
            </a:pPr>
            <a:r>
              <a:rPr lang="en-US" dirty="0">
                <a:solidFill>
                  <a:srgbClr val="CC0000"/>
                </a:solidFill>
              </a:rPr>
              <a:t>Do not pour used chemicals back into a new bottle.</a:t>
            </a:r>
            <a:r>
              <a:rPr lang="en-US" dirty="0">
                <a:solidFill>
                  <a:srgbClr val="19467F"/>
                </a:solidFill>
              </a:rPr>
              <a:t> For chemical waste disposal rules read the Wet Benches SOP</a:t>
            </a:r>
          </a:p>
          <a:p>
            <a:pPr marL="609600" indent="-609600">
              <a:lnSpc>
                <a:spcPct val="80000"/>
              </a:lnSpc>
              <a:buClr>
                <a:srgbClr val="19467F"/>
              </a:buClr>
              <a:buFontTx/>
              <a:buAutoNum type="arabicPeriod"/>
              <a:defRPr/>
            </a:pPr>
            <a:r>
              <a:rPr lang="en-US" dirty="0">
                <a:solidFill>
                  <a:srgbClr val="19467F"/>
                </a:solidFill>
              </a:rPr>
              <a:t>Make sure that gloves are clean and dry before transferring chemicals to or from the bench.</a:t>
            </a:r>
          </a:p>
          <a:p>
            <a:endParaRPr lang="en-US" dirty="0"/>
          </a:p>
        </p:txBody>
      </p:sp>
    </p:spTree>
    <p:extLst>
      <p:ext uri="{BB962C8B-B14F-4D97-AF65-F5344CB8AC3E}">
        <p14:creationId xmlns:p14="http://schemas.microsoft.com/office/powerpoint/2010/main" val="206865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Rules When Working with Chemicals</a:t>
            </a:r>
            <a:endParaRPr lang="en-US" dirty="0"/>
          </a:p>
        </p:txBody>
      </p:sp>
      <p:sp>
        <p:nvSpPr>
          <p:cNvPr id="3" name="Content Placeholder 2"/>
          <p:cNvSpPr>
            <a:spLocks noGrp="1"/>
          </p:cNvSpPr>
          <p:nvPr>
            <p:ph idx="1"/>
          </p:nvPr>
        </p:nvSpPr>
        <p:spPr/>
        <p:txBody>
          <a:bodyPr/>
          <a:lstStyle/>
          <a:p>
            <a:pPr marL="609600" indent="-609600">
              <a:lnSpc>
                <a:spcPct val="80000"/>
              </a:lnSpc>
              <a:buClr>
                <a:srgbClr val="19467F"/>
              </a:buClr>
              <a:buFontTx/>
              <a:buAutoNum type="arabicPeriod" startAt="9"/>
              <a:defRPr/>
            </a:pPr>
            <a:r>
              <a:rPr lang="en-US" dirty="0">
                <a:solidFill>
                  <a:srgbClr val="CC0000"/>
                </a:solidFill>
              </a:rPr>
              <a:t>Put the cap back on</a:t>
            </a:r>
            <a:r>
              <a:rPr lang="en-US" dirty="0">
                <a:solidFill>
                  <a:srgbClr val="19467F"/>
                </a:solidFill>
              </a:rPr>
              <a:t> each chemical bottle securely. </a:t>
            </a:r>
            <a:r>
              <a:rPr lang="en-US" dirty="0">
                <a:solidFill>
                  <a:srgbClr val="CC0000"/>
                </a:solidFill>
              </a:rPr>
              <a:t>Clean the outside of the bottle</a:t>
            </a:r>
            <a:r>
              <a:rPr lang="en-US" dirty="0">
                <a:solidFill>
                  <a:srgbClr val="19467F"/>
                </a:solidFill>
              </a:rPr>
              <a:t> of residual chemicals (clean and dry) before </a:t>
            </a:r>
            <a:r>
              <a:rPr lang="en-US" dirty="0">
                <a:solidFill>
                  <a:srgbClr val="CC0000"/>
                </a:solidFill>
              </a:rPr>
              <a:t>returning to storage.</a:t>
            </a:r>
          </a:p>
          <a:p>
            <a:pPr marL="609600" indent="-609600">
              <a:lnSpc>
                <a:spcPct val="80000"/>
              </a:lnSpc>
              <a:buClr>
                <a:srgbClr val="19467F"/>
              </a:buClr>
              <a:buFontTx/>
              <a:buAutoNum type="arabicPeriod" startAt="9"/>
              <a:defRPr/>
            </a:pPr>
            <a:r>
              <a:rPr lang="en-US" dirty="0">
                <a:solidFill>
                  <a:srgbClr val="19467F"/>
                </a:solidFill>
              </a:rPr>
              <a:t>Do not wear safety apparel outside of wet bench areas unless working under emergency or HAZMAT cleanup conditions</a:t>
            </a:r>
          </a:p>
          <a:p>
            <a:pPr marL="609600" indent="-609600">
              <a:lnSpc>
                <a:spcPct val="80000"/>
              </a:lnSpc>
              <a:buClr>
                <a:srgbClr val="19467F"/>
              </a:buClr>
              <a:buFontTx/>
              <a:buAutoNum type="arabicPeriod" startAt="9"/>
              <a:defRPr/>
            </a:pPr>
            <a:r>
              <a:rPr lang="en-US" dirty="0">
                <a:solidFill>
                  <a:srgbClr val="19467F"/>
                </a:solidFill>
              </a:rPr>
              <a:t>Make sure that all PPE is clean and dry before returning to storage areas </a:t>
            </a:r>
          </a:p>
          <a:p>
            <a:endParaRPr lang="en-US" dirty="0"/>
          </a:p>
        </p:txBody>
      </p:sp>
    </p:spTree>
    <p:extLst>
      <p:ext uri="{BB962C8B-B14F-4D97-AF65-F5344CB8AC3E}">
        <p14:creationId xmlns:p14="http://schemas.microsoft.com/office/powerpoint/2010/main" val="223085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913"/>
            <a:ext cx="8229600" cy="1143000"/>
          </a:xfrm>
        </p:spPr>
        <p:txBody>
          <a:bodyPr/>
          <a:lstStyle/>
          <a:p>
            <a:r>
              <a:rPr lang="en-US" dirty="0" smtClean="0"/>
              <a:t>EMERGENCY RESPONSES</a:t>
            </a:r>
            <a:endParaRPr lang="en-US" dirty="0"/>
          </a:p>
        </p:txBody>
      </p:sp>
    </p:spTree>
    <p:extLst>
      <p:ext uri="{BB962C8B-B14F-4D97-AF65-F5344CB8AC3E}">
        <p14:creationId xmlns:p14="http://schemas.microsoft.com/office/powerpoint/2010/main" val="117248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1136"/>
            <a:ext cx="8229600" cy="1066800"/>
          </a:xfrm>
        </p:spPr>
        <p:txBody>
          <a:bodyPr>
            <a:normAutofit fontScale="90000"/>
          </a:bodyPr>
          <a:lstStyle/>
          <a:p>
            <a:r>
              <a:rPr lang="en-US" dirty="0" smtClean="0"/>
              <a:t>Emergency Response: Chemical Spill Clean-Up</a:t>
            </a:r>
            <a:endParaRPr lang="en-US" dirty="0"/>
          </a:p>
        </p:txBody>
      </p:sp>
      <p:sp>
        <p:nvSpPr>
          <p:cNvPr id="3" name="Content Placeholder 2"/>
          <p:cNvSpPr>
            <a:spLocks noGrp="1"/>
          </p:cNvSpPr>
          <p:nvPr>
            <p:ph idx="1"/>
          </p:nvPr>
        </p:nvSpPr>
        <p:spPr/>
        <p:txBody>
          <a:bodyPr>
            <a:normAutofit/>
          </a:bodyPr>
          <a:lstStyle/>
          <a:p>
            <a:pPr marL="609600" indent="-609600" algn="ctr">
              <a:lnSpc>
                <a:spcPct val="90000"/>
              </a:lnSpc>
              <a:buNone/>
              <a:defRPr/>
            </a:pPr>
            <a:r>
              <a:rPr lang="en-US" sz="4000" b="1" u="sng" dirty="0">
                <a:solidFill>
                  <a:srgbClr val="19467F"/>
                </a:solidFill>
              </a:rPr>
              <a:t>A Minor Spill (excluding HF)</a:t>
            </a:r>
          </a:p>
          <a:p>
            <a:pPr marL="609600" indent="-609600">
              <a:lnSpc>
                <a:spcPct val="90000"/>
              </a:lnSpc>
              <a:buNone/>
              <a:defRPr/>
            </a:pPr>
            <a:r>
              <a:rPr lang="en-US" dirty="0"/>
              <a:t>	</a:t>
            </a:r>
            <a:r>
              <a:rPr lang="en-US" dirty="0">
                <a:solidFill>
                  <a:srgbClr val="19467F"/>
                </a:solidFill>
              </a:rPr>
              <a:t>A minor spill is one that</a:t>
            </a:r>
            <a:r>
              <a:rPr lang="en-US" dirty="0"/>
              <a:t> </a:t>
            </a:r>
            <a:r>
              <a:rPr lang="en-US" dirty="0">
                <a:solidFill>
                  <a:srgbClr val="CC0000"/>
                </a:solidFill>
              </a:rPr>
              <a:t>is not toxic and does not spread rapidly or poses a health, fire or property risk,</a:t>
            </a:r>
            <a:r>
              <a:rPr lang="en-US" dirty="0">
                <a:solidFill>
                  <a:srgbClr val="19467F"/>
                </a:solidFill>
              </a:rPr>
              <a:t> and is </a:t>
            </a:r>
            <a:r>
              <a:rPr lang="en-US" dirty="0">
                <a:solidFill>
                  <a:srgbClr val="CC0000"/>
                </a:solidFill>
              </a:rPr>
              <a:t>less than 1/2 gallon of liquid.</a:t>
            </a:r>
          </a:p>
          <a:p>
            <a:pPr marL="609600" indent="-609600">
              <a:lnSpc>
                <a:spcPct val="90000"/>
              </a:lnSpc>
              <a:buClr>
                <a:srgbClr val="19467F"/>
              </a:buClr>
              <a:buFont typeface="Wingdings" charset="0"/>
              <a:buChar char="v"/>
              <a:defRPr/>
            </a:pPr>
            <a:endParaRPr lang="en-US" dirty="0">
              <a:solidFill>
                <a:srgbClr val="CC0000"/>
              </a:solidFill>
            </a:endParaRPr>
          </a:p>
          <a:p>
            <a:pPr marL="609600" indent="-609600">
              <a:lnSpc>
                <a:spcPct val="90000"/>
              </a:lnSpc>
              <a:buClr>
                <a:srgbClr val="19467F"/>
              </a:buClr>
              <a:buNone/>
              <a:defRPr/>
            </a:pPr>
            <a:r>
              <a:rPr lang="en-US" dirty="0">
                <a:solidFill>
                  <a:srgbClr val="19467F"/>
                </a:solidFill>
              </a:rPr>
              <a:t>	The lab occupant responsible for the spill is expected to clean up simple spills. Please read the Chemical Spills &amp; Injuries SOP available online at </a:t>
            </a:r>
            <a:r>
              <a:rPr lang="en-US" dirty="0" smtClean="0">
                <a:solidFill>
                  <a:srgbClr val="19467F"/>
                </a:solidFill>
                <a:hlinkClick r:id="rId2"/>
              </a:rPr>
              <a:t>www.scif.ucmerced.edu</a:t>
            </a:r>
            <a:endParaRPr lang="en-US" dirty="0" smtClean="0">
              <a:solidFill>
                <a:srgbClr val="19467F"/>
              </a:solidFill>
            </a:endParaRPr>
          </a:p>
          <a:p>
            <a:pPr marL="609600" indent="-609600">
              <a:lnSpc>
                <a:spcPct val="90000"/>
              </a:lnSpc>
              <a:buClr>
                <a:srgbClr val="19467F"/>
              </a:buClr>
              <a:buNone/>
              <a:defRPr/>
            </a:pPr>
            <a:endParaRPr lang="en-US" dirty="0">
              <a:solidFill>
                <a:srgbClr val="19467F"/>
              </a:solidFill>
            </a:endParaRPr>
          </a:p>
          <a:p>
            <a:endParaRPr lang="en-US" dirty="0"/>
          </a:p>
        </p:txBody>
      </p:sp>
    </p:spTree>
    <p:extLst>
      <p:ext uri="{BB962C8B-B14F-4D97-AF65-F5344CB8AC3E}">
        <p14:creationId xmlns:p14="http://schemas.microsoft.com/office/powerpoint/2010/main" val="337497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Orient new members </a:t>
            </a:r>
            <a:r>
              <a:rPr lang="en-US" dirty="0" smtClean="0"/>
              <a:t>to the SCIF cleanroom</a:t>
            </a:r>
            <a:endParaRPr lang="en-US" dirty="0"/>
          </a:p>
          <a:p>
            <a:r>
              <a:rPr lang="en-US" dirty="0"/>
              <a:t>Familiarize new users </a:t>
            </a:r>
            <a:r>
              <a:rPr lang="en-US" dirty="0" smtClean="0"/>
              <a:t>to the SCIF Cleanroom policy</a:t>
            </a:r>
          </a:p>
          <a:p>
            <a:r>
              <a:rPr lang="en-US" dirty="0" smtClean="0"/>
              <a:t>Cleanroom access</a:t>
            </a:r>
          </a:p>
          <a:p>
            <a:r>
              <a:rPr lang="en-US" dirty="0"/>
              <a:t>C</a:t>
            </a:r>
            <a:r>
              <a:rPr lang="en-US" dirty="0" smtClean="0"/>
              <a:t>leanroom </a:t>
            </a:r>
            <a:r>
              <a:rPr lang="en-US" dirty="0"/>
              <a:t>standard operating procedures (</a:t>
            </a:r>
            <a:r>
              <a:rPr lang="en-US" dirty="0" smtClean="0"/>
              <a:t>SOP</a:t>
            </a:r>
            <a:endParaRPr lang="en-US" dirty="0"/>
          </a:p>
          <a:p>
            <a:r>
              <a:rPr lang="en-US" dirty="0" smtClean="0"/>
              <a:t>Safety</a:t>
            </a:r>
          </a:p>
          <a:p>
            <a:r>
              <a:rPr lang="en-US" dirty="0" smtClean="0"/>
              <a:t>SCIF Website</a:t>
            </a:r>
            <a:endParaRPr lang="en-US" dirty="0"/>
          </a:p>
        </p:txBody>
      </p:sp>
    </p:spTree>
    <p:extLst>
      <p:ext uri="{BB962C8B-B14F-4D97-AF65-F5344CB8AC3E}">
        <p14:creationId xmlns:p14="http://schemas.microsoft.com/office/powerpoint/2010/main" val="2395313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068"/>
            <a:ext cx="8229600" cy="1066800"/>
          </a:xfrm>
        </p:spPr>
        <p:txBody>
          <a:bodyPr>
            <a:normAutofit fontScale="90000"/>
          </a:bodyPr>
          <a:lstStyle/>
          <a:p>
            <a:r>
              <a:rPr lang="en-US" dirty="0" smtClean="0"/>
              <a:t>Emergency Response: Chemical Spill Clean-Up</a:t>
            </a:r>
            <a:endParaRPr lang="en-US" dirty="0"/>
          </a:p>
        </p:txBody>
      </p:sp>
      <p:sp>
        <p:nvSpPr>
          <p:cNvPr id="3" name="Content Placeholder 2"/>
          <p:cNvSpPr>
            <a:spLocks noGrp="1"/>
          </p:cNvSpPr>
          <p:nvPr>
            <p:ph idx="1"/>
          </p:nvPr>
        </p:nvSpPr>
        <p:spPr/>
        <p:txBody>
          <a:bodyPr>
            <a:normAutofit fontScale="77500" lnSpcReduction="20000"/>
          </a:bodyPr>
          <a:lstStyle/>
          <a:p>
            <a:pPr marL="609600" indent="-609600" algn="ctr">
              <a:lnSpc>
                <a:spcPct val="90000"/>
              </a:lnSpc>
              <a:buNone/>
            </a:pPr>
            <a:r>
              <a:rPr lang="en-US" sz="4000" b="1" u="sng" dirty="0" smtClean="0">
                <a:solidFill>
                  <a:srgbClr val="19467F"/>
                </a:solidFill>
                <a:ea typeface="ＭＳ Ｐゴシック" charset="0"/>
              </a:rPr>
              <a:t>A Minor Spill (excluding HF)</a:t>
            </a:r>
          </a:p>
          <a:p>
            <a:pPr marL="609600" indent="-609600">
              <a:lnSpc>
                <a:spcPct val="90000"/>
              </a:lnSpc>
              <a:buClr>
                <a:srgbClr val="19467F"/>
              </a:buClr>
              <a:buNone/>
            </a:pPr>
            <a:r>
              <a:rPr lang="en-US" sz="2800" dirty="0" smtClean="0">
                <a:ea typeface="ＭＳ Ｐゴシック" charset="0"/>
              </a:rPr>
              <a:t>	</a:t>
            </a:r>
            <a:r>
              <a:rPr lang="en-US" dirty="0" smtClean="0">
                <a:ea typeface="ＭＳ Ｐゴシック" charset="0"/>
              </a:rPr>
              <a:t>	</a:t>
            </a:r>
            <a:r>
              <a:rPr lang="en-US" u="sng" dirty="0" smtClean="0">
                <a:solidFill>
                  <a:srgbClr val="19467F"/>
                </a:solidFill>
                <a:ea typeface="ＭＳ Ｐゴシック" charset="0"/>
              </a:rPr>
              <a:t>To clean up minor spills:</a:t>
            </a:r>
          </a:p>
          <a:p>
            <a:pPr marL="609600" indent="-609600">
              <a:lnSpc>
                <a:spcPct val="90000"/>
              </a:lnSpc>
              <a:buClr>
                <a:srgbClr val="19467F"/>
              </a:buClr>
              <a:buFontTx/>
              <a:buAutoNum type="arabicPeriod"/>
            </a:pPr>
            <a:r>
              <a:rPr lang="en-US" dirty="0" smtClean="0">
                <a:solidFill>
                  <a:srgbClr val="CC0000"/>
                </a:solidFill>
                <a:ea typeface="ＭＳ Ｐゴシック" charset="0"/>
              </a:rPr>
              <a:t>Wear</a:t>
            </a:r>
            <a:r>
              <a:rPr lang="en-US" dirty="0" smtClean="0">
                <a:ea typeface="ＭＳ Ｐゴシック" charset="0"/>
              </a:rPr>
              <a:t> </a:t>
            </a:r>
            <a:r>
              <a:rPr lang="en-US" dirty="0" smtClean="0">
                <a:solidFill>
                  <a:srgbClr val="19467F"/>
                </a:solidFill>
                <a:ea typeface="ＭＳ Ｐゴシック" charset="0"/>
              </a:rPr>
              <a:t>proper Personal Protective Equipment (PPE) in addition to cleanroom apparel:</a:t>
            </a:r>
            <a:r>
              <a:rPr lang="en-US" dirty="0" smtClean="0">
                <a:solidFill>
                  <a:srgbClr val="CC0000"/>
                </a:solidFill>
                <a:ea typeface="ＭＳ Ｐゴシック" charset="0"/>
              </a:rPr>
              <a:t> PPE may include full-sleeved apron, face shield, a respirator and chemical resistant gloves.	</a:t>
            </a:r>
          </a:p>
          <a:p>
            <a:pPr marL="609600" indent="-609600">
              <a:lnSpc>
                <a:spcPct val="90000"/>
              </a:lnSpc>
              <a:buClr>
                <a:srgbClr val="19467F"/>
              </a:buClr>
              <a:buFontTx/>
              <a:buAutoNum type="arabicPeriod"/>
            </a:pPr>
            <a:r>
              <a:rPr lang="en-US" dirty="0" smtClean="0">
                <a:solidFill>
                  <a:srgbClr val="CC0000"/>
                </a:solidFill>
                <a:ea typeface="ＭＳ Ｐゴシック" charset="0"/>
              </a:rPr>
              <a:t>Review the MSDS</a:t>
            </a:r>
            <a:r>
              <a:rPr lang="en-US" dirty="0" smtClean="0">
                <a:ea typeface="ＭＳ Ｐゴシック" charset="0"/>
              </a:rPr>
              <a:t> </a:t>
            </a:r>
            <a:r>
              <a:rPr lang="en-US" dirty="0" smtClean="0">
                <a:solidFill>
                  <a:srgbClr val="19467F"/>
                </a:solidFill>
                <a:ea typeface="ＭＳ Ｐゴシック" charset="0"/>
              </a:rPr>
              <a:t>sheet for the chemical hazards. Contain spill following instructions listed on the</a:t>
            </a:r>
            <a:r>
              <a:rPr lang="en-US" dirty="0" smtClean="0">
                <a:ea typeface="ＭＳ Ｐゴシック" charset="0"/>
              </a:rPr>
              <a:t>  </a:t>
            </a:r>
            <a:r>
              <a:rPr lang="ja-JP" altLang="en-US" dirty="0" smtClean="0">
                <a:solidFill>
                  <a:srgbClr val="CC0000"/>
                </a:solidFill>
                <a:ea typeface="ＭＳ Ｐゴシック" charset="0"/>
              </a:rPr>
              <a:t>“</a:t>
            </a:r>
            <a:r>
              <a:rPr lang="en-US" altLang="ja-JP" dirty="0" smtClean="0">
                <a:solidFill>
                  <a:srgbClr val="CC0000"/>
                </a:solidFill>
                <a:ea typeface="ＭＳ Ｐゴシック" charset="0"/>
              </a:rPr>
              <a:t>Chemical Spills and Injuries  SOP</a:t>
            </a:r>
            <a:r>
              <a:rPr lang="ja-JP" altLang="en-US" dirty="0" smtClean="0">
                <a:solidFill>
                  <a:srgbClr val="CC0000"/>
                </a:solidFill>
                <a:ea typeface="ＭＳ Ｐゴシック" charset="0"/>
              </a:rPr>
              <a:t>”</a:t>
            </a:r>
            <a:r>
              <a:rPr lang="en-US" altLang="ja-JP" dirty="0" smtClean="0">
                <a:solidFill>
                  <a:srgbClr val="CC0000"/>
                </a:solidFill>
                <a:ea typeface="ＭＳ Ｐゴシック" charset="0"/>
              </a:rPr>
              <a:t>.</a:t>
            </a:r>
          </a:p>
          <a:p>
            <a:pPr marL="609600" indent="-609600">
              <a:lnSpc>
                <a:spcPct val="90000"/>
              </a:lnSpc>
              <a:buClr>
                <a:srgbClr val="19467F"/>
              </a:buClr>
              <a:buFontTx/>
              <a:buAutoNum type="arabicPeriod"/>
            </a:pPr>
            <a:r>
              <a:rPr lang="en-US" dirty="0" smtClean="0">
                <a:solidFill>
                  <a:srgbClr val="19467F"/>
                </a:solidFill>
                <a:ea typeface="ＭＳ Ｐゴシック" charset="0"/>
              </a:rPr>
              <a:t>Minor spills may be contained and absorbed using the appropriate absorbents available in the cleanroom. Refer to SOP</a:t>
            </a:r>
          </a:p>
          <a:p>
            <a:pPr marL="609600" indent="-609600">
              <a:lnSpc>
                <a:spcPct val="90000"/>
              </a:lnSpc>
              <a:buClr>
                <a:srgbClr val="19467F"/>
              </a:buClr>
              <a:buFontTx/>
              <a:buAutoNum type="arabicPeriod"/>
            </a:pPr>
            <a:r>
              <a:rPr lang="en-US" dirty="0" smtClean="0">
                <a:solidFill>
                  <a:srgbClr val="19467F"/>
                </a:solidFill>
                <a:ea typeface="ＭＳ Ｐゴシック" charset="0"/>
              </a:rPr>
              <a:t>If unsure how to clean the spill, call a cleanroom staff member and ask your cleanroom buddy to</a:t>
            </a:r>
            <a:r>
              <a:rPr lang="en-US" dirty="0" smtClean="0">
                <a:ea typeface="ＭＳ Ｐゴシック" charset="0"/>
              </a:rPr>
              <a:t> </a:t>
            </a:r>
            <a:r>
              <a:rPr lang="en-US" dirty="0" smtClean="0">
                <a:solidFill>
                  <a:srgbClr val="CC0000"/>
                </a:solidFill>
                <a:ea typeface="ＭＳ Ｐゴシック" charset="0"/>
              </a:rPr>
              <a:t>stay by the spill and alert others</a:t>
            </a:r>
            <a:r>
              <a:rPr lang="en-US" dirty="0" smtClean="0">
                <a:ea typeface="ＭＳ Ｐゴシック" charset="0"/>
              </a:rPr>
              <a:t>  </a:t>
            </a:r>
            <a:r>
              <a:rPr lang="en-US" dirty="0" smtClean="0">
                <a:solidFill>
                  <a:srgbClr val="19467F"/>
                </a:solidFill>
                <a:ea typeface="ＭＳ Ｐゴシック" charset="0"/>
              </a:rPr>
              <a:t>while you go seek assistance.</a:t>
            </a:r>
            <a:r>
              <a:rPr lang="en-US" dirty="0" smtClean="0">
                <a:ea typeface="ＭＳ Ｐゴシック" charset="0"/>
              </a:rPr>
              <a:t>	</a:t>
            </a:r>
            <a:endParaRPr lang="en-US" dirty="0"/>
          </a:p>
        </p:txBody>
      </p:sp>
    </p:spTree>
    <p:extLst>
      <p:ext uri="{BB962C8B-B14F-4D97-AF65-F5344CB8AC3E}">
        <p14:creationId xmlns:p14="http://schemas.microsoft.com/office/powerpoint/2010/main" val="332555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Response: Chemical Spill Clean-Up</a:t>
            </a:r>
            <a:endParaRPr lang="en-US" dirty="0"/>
          </a:p>
        </p:txBody>
      </p:sp>
      <p:sp>
        <p:nvSpPr>
          <p:cNvPr id="3" name="Content Placeholder 2"/>
          <p:cNvSpPr>
            <a:spLocks noGrp="1"/>
          </p:cNvSpPr>
          <p:nvPr>
            <p:ph idx="1"/>
          </p:nvPr>
        </p:nvSpPr>
        <p:spPr/>
        <p:txBody>
          <a:bodyPr>
            <a:normAutofit fontScale="92500" lnSpcReduction="10000"/>
          </a:bodyPr>
          <a:lstStyle/>
          <a:p>
            <a:pPr marL="609600" indent="-609600" algn="ctr">
              <a:buNone/>
              <a:defRPr/>
            </a:pPr>
            <a:r>
              <a:rPr lang="en-US" sz="4000" b="1" u="sng" dirty="0">
                <a:solidFill>
                  <a:srgbClr val="19467F"/>
                </a:solidFill>
              </a:rPr>
              <a:t>A Major Spill</a:t>
            </a:r>
          </a:p>
          <a:p>
            <a:pPr marL="609600" indent="-609600">
              <a:buNone/>
              <a:defRPr/>
            </a:pPr>
            <a:r>
              <a:rPr lang="en-US" dirty="0">
                <a:solidFill>
                  <a:srgbClr val="19467F"/>
                </a:solidFill>
              </a:rPr>
              <a:t>	A large or toxic spill is a high hazard emergency. A spill is considered hazardous if it is more than a 1/2 gallon of liquid or if it includes any amount of HF. A toxic spill is one that spreads rapidly and poses an immediate health, fire, or property risk.</a:t>
            </a:r>
          </a:p>
          <a:p>
            <a:pPr marL="609600" indent="-609600">
              <a:buClr>
                <a:srgbClr val="19467F"/>
              </a:buClr>
              <a:buFont typeface="Wingdings" charset="0"/>
              <a:buAutoNum type="arabicPeriod"/>
              <a:defRPr/>
            </a:pPr>
            <a:r>
              <a:rPr lang="en-US" dirty="0" smtClean="0">
                <a:solidFill>
                  <a:srgbClr val="CC0000"/>
                </a:solidFill>
              </a:rPr>
              <a:t>Call for help (Dial emergency number)</a:t>
            </a:r>
            <a:endParaRPr lang="en-US" dirty="0">
              <a:solidFill>
                <a:srgbClr val="CC0000"/>
              </a:solidFill>
            </a:endParaRPr>
          </a:p>
          <a:p>
            <a:pPr marL="609600" indent="-609600">
              <a:buClr>
                <a:srgbClr val="19467F"/>
              </a:buClr>
              <a:buFont typeface="Wingdings" charset="0"/>
              <a:buAutoNum type="arabicPeriod"/>
              <a:defRPr/>
            </a:pPr>
            <a:r>
              <a:rPr lang="en-US" dirty="0">
                <a:solidFill>
                  <a:srgbClr val="19467F"/>
                </a:solidFill>
              </a:rPr>
              <a:t>Alert others of the need to</a:t>
            </a:r>
            <a:r>
              <a:rPr lang="en-US" dirty="0"/>
              <a:t> </a:t>
            </a:r>
            <a:r>
              <a:rPr lang="en-US" dirty="0">
                <a:solidFill>
                  <a:srgbClr val="CC0000"/>
                </a:solidFill>
              </a:rPr>
              <a:t>evacuate the cleanroom</a:t>
            </a:r>
          </a:p>
          <a:p>
            <a:pPr marL="609600" indent="-609600">
              <a:buClr>
                <a:srgbClr val="19467F"/>
              </a:buClr>
              <a:buFont typeface="Wingdings" charset="0"/>
              <a:buAutoNum type="arabicPeriod"/>
              <a:defRPr/>
            </a:pPr>
            <a:r>
              <a:rPr lang="en-US" dirty="0">
                <a:solidFill>
                  <a:srgbClr val="CC0000"/>
                </a:solidFill>
              </a:rPr>
              <a:t>DO NOT De-gown</a:t>
            </a:r>
            <a:r>
              <a:rPr lang="en-US" dirty="0">
                <a:solidFill>
                  <a:srgbClr val="19467F"/>
                </a:solidFill>
              </a:rPr>
              <a:t> </a:t>
            </a:r>
            <a:endParaRPr lang="en-US" dirty="0"/>
          </a:p>
          <a:p>
            <a:pPr marL="609600" indent="-609600">
              <a:buClr>
                <a:srgbClr val="19467F"/>
              </a:buClr>
              <a:buFont typeface="Wingdings" charset="0"/>
              <a:buAutoNum type="arabicPeriod"/>
              <a:defRPr/>
            </a:pPr>
            <a:r>
              <a:rPr lang="en-US" dirty="0" smtClean="0">
                <a:solidFill>
                  <a:srgbClr val="CC0000"/>
                </a:solidFill>
              </a:rPr>
              <a:t>Inform and Meet </a:t>
            </a:r>
            <a:r>
              <a:rPr lang="en-US" dirty="0">
                <a:solidFill>
                  <a:srgbClr val="CC0000"/>
                </a:solidFill>
              </a:rPr>
              <a:t>cleanroom staff</a:t>
            </a:r>
            <a:r>
              <a:rPr lang="en-US" dirty="0">
                <a:solidFill>
                  <a:srgbClr val="19467F"/>
                </a:solidFill>
              </a:rPr>
              <a:t> </a:t>
            </a:r>
            <a:r>
              <a:rPr lang="en-US" dirty="0" smtClean="0">
                <a:solidFill>
                  <a:srgbClr val="19467F"/>
                </a:solidFill>
              </a:rPr>
              <a:t>ASAP.</a:t>
            </a:r>
            <a:endParaRPr lang="en-US" dirty="0">
              <a:solidFill>
                <a:srgbClr val="19467F"/>
              </a:solidFill>
            </a:endParaRPr>
          </a:p>
          <a:p>
            <a:pPr marL="609600" indent="-609600">
              <a:buClr>
                <a:schemeClr val="tx1"/>
              </a:buClr>
              <a:buNone/>
              <a:defRPr/>
            </a:pPr>
            <a:endParaRPr lang="en-US" dirty="0"/>
          </a:p>
          <a:p>
            <a:endParaRPr lang="en-US" dirty="0"/>
          </a:p>
        </p:txBody>
      </p:sp>
    </p:spTree>
    <p:extLst>
      <p:ext uri="{BB962C8B-B14F-4D97-AF65-F5344CB8AC3E}">
        <p14:creationId xmlns:p14="http://schemas.microsoft.com/office/powerpoint/2010/main" val="178695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Release</a:t>
            </a:r>
            <a:endParaRPr lang="en-US" dirty="0"/>
          </a:p>
        </p:txBody>
      </p:sp>
      <p:sp>
        <p:nvSpPr>
          <p:cNvPr id="3" name="Content Placeholder 2"/>
          <p:cNvSpPr>
            <a:spLocks noGrp="1"/>
          </p:cNvSpPr>
          <p:nvPr>
            <p:ph idx="1"/>
          </p:nvPr>
        </p:nvSpPr>
        <p:spPr/>
        <p:txBody>
          <a:bodyPr>
            <a:normAutofit fontScale="92500" lnSpcReduction="10000"/>
          </a:bodyPr>
          <a:lstStyle/>
          <a:p>
            <a:pPr marL="609600" indent="-609600">
              <a:lnSpc>
                <a:spcPct val="90000"/>
              </a:lnSpc>
              <a:buNone/>
              <a:defRPr/>
            </a:pPr>
            <a:r>
              <a:rPr lang="en-US" dirty="0">
                <a:solidFill>
                  <a:srgbClr val="19467F"/>
                </a:solidFill>
              </a:rPr>
              <a:t>When a high pressure mercury lamp explodes toxic gas is released; this is an extremely high hazardous situation. (Mercury lamps are located in all mask aligners and steppers)</a:t>
            </a:r>
          </a:p>
          <a:p>
            <a:pPr marL="609600" indent="-609600">
              <a:lnSpc>
                <a:spcPct val="90000"/>
              </a:lnSpc>
              <a:buClr>
                <a:srgbClr val="19467F"/>
              </a:buClr>
              <a:buFont typeface="Wingdings" charset="0"/>
              <a:buAutoNum type="arabicPeriod"/>
              <a:defRPr/>
            </a:pPr>
            <a:r>
              <a:rPr lang="en-US" dirty="0">
                <a:solidFill>
                  <a:srgbClr val="CC0000"/>
                </a:solidFill>
              </a:rPr>
              <a:t>Evacuate the building</a:t>
            </a:r>
            <a:r>
              <a:rPr lang="en-US" dirty="0"/>
              <a:t> </a:t>
            </a:r>
            <a:r>
              <a:rPr lang="en-US" dirty="0">
                <a:solidFill>
                  <a:srgbClr val="19467F"/>
                </a:solidFill>
              </a:rPr>
              <a:t>as quickly as possible and </a:t>
            </a:r>
            <a:r>
              <a:rPr lang="en-US" dirty="0">
                <a:solidFill>
                  <a:srgbClr val="CC0000"/>
                </a:solidFill>
              </a:rPr>
              <a:t>activate a HAZMAT alarm (push blue button) on your way out.</a:t>
            </a:r>
          </a:p>
          <a:p>
            <a:pPr marL="609600" indent="-609600">
              <a:lnSpc>
                <a:spcPct val="90000"/>
              </a:lnSpc>
              <a:buClr>
                <a:srgbClr val="19467F"/>
              </a:buClr>
              <a:buFont typeface="Wingdings" charset="0"/>
              <a:buAutoNum type="arabicPeriod"/>
              <a:defRPr/>
            </a:pPr>
            <a:r>
              <a:rPr lang="en-US" dirty="0">
                <a:solidFill>
                  <a:srgbClr val="CC0000"/>
                </a:solidFill>
              </a:rPr>
              <a:t>DO NOT</a:t>
            </a:r>
            <a:r>
              <a:rPr lang="en-US" dirty="0"/>
              <a:t> </a:t>
            </a:r>
            <a:r>
              <a:rPr lang="en-US" dirty="0">
                <a:solidFill>
                  <a:srgbClr val="19467F"/>
                </a:solidFill>
              </a:rPr>
              <a:t>try to finish an experiment.</a:t>
            </a:r>
          </a:p>
          <a:p>
            <a:pPr marL="609600" indent="-609600">
              <a:lnSpc>
                <a:spcPct val="90000"/>
              </a:lnSpc>
              <a:buClr>
                <a:srgbClr val="19467F"/>
              </a:buClr>
              <a:buFont typeface="Wingdings" charset="0"/>
              <a:buAutoNum type="arabicPeriod"/>
              <a:defRPr/>
            </a:pPr>
            <a:r>
              <a:rPr lang="en-US" dirty="0">
                <a:solidFill>
                  <a:srgbClr val="CC0000"/>
                </a:solidFill>
              </a:rPr>
              <a:t>DO</a:t>
            </a:r>
            <a:r>
              <a:rPr lang="en-US" dirty="0"/>
              <a:t> </a:t>
            </a:r>
            <a:r>
              <a:rPr lang="en-US" dirty="0">
                <a:solidFill>
                  <a:srgbClr val="19467F"/>
                </a:solidFill>
              </a:rPr>
              <a:t>alert others</a:t>
            </a:r>
          </a:p>
          <a:p>
            <a:pPr marL="609600" indent="-609600">
              <a:lnSpc>
                <a:spcPct val="90000"/>
              </a:lnSpc>
              <a:buClr>
                <a:srgbClr val="19467F"/>
              </a:buClr>
              <a:buFont typeface="Wingdings" charset="0"/>
              <a:buAutoNum type="arabicPeriod"/>
              <a:defRPr/>
            </a:pPr>
            <a:r>
              <a:rPr lang="en-US" dirty="0">
                <a:solidFill>
                  <a:srgbClr val="CC0000"/>
                </a:solidFill>
              </a:rPr>
              <a:t>DO-NOT De-gown</a:t>
            </a:r>
          </a:p>
          <a:p>
            <a:pPr marL="609600" indent="-609600">
              <a:lnSpc>
                <a:spcPct val="90000"/>
              </a:lnSpc>
              <a:buClr>
                <a:srgbClr val="19467F"/>
              </a:buClr>
              <a:buFont typeface="Wingdings" charset="0"/>
              <a:buAutoNum type="arabicPeriod"/>
              <a:defRPr/>
            </a:pPr>
            <a:r>
              <a:rPr lang="en-US" dirty="0" smtClean="0">
                <a:solidFill>
                  <a:srgbClr val="CC0000"/>
                </a:solidFill>
              </a:rPr>
              <a:t>Meet </a:t>
            </a:r>
            <a:r>
              <a:rPr lang="en-US" dirty="0">
                <a:solidFill>
                  <a:srgbClr val="CC0000"/>
                </a:solidFill>
              </a:rPr>
              <a:t>at the designated evacuation spot and inform staff of the incident.</a:t>
            </a:r>
          </a:p>
          <a:p>
            <a:endParaRPr lang="en-US" dirty="0"/>
          </a:p>
        </p:txBody>
      </p:sp>
    </p:spTree>
    <p:extLst>
      <p:ext uri="{BB962C8B-B14F-4D97-AF65-F5344CB8AC3E}">
        <p14:creationId xmlns:p14="http://schemas.microsoft.com/office/powerpoint/2010/main" val="185435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Response: Chemical Exposure</a:t>
            </a:r>
            <a:endParaRPr lang="en-US" dirty="0"/>
          </a:p>
        </p:txBody>
      </p:sp>
      <p:sp>
        <p:nvSpPr>
          <p:cNvPr id="3" name="Content Placeholder 2"/>
          <p:cNvSpPr>
            <a:spLocks noGrp="1"/>
          </p:cNvSpPr>
          <p:nvPr>
            <p:ph idx="1"/>
          </p:nvPr>
        </p:nvSpPr>
        <p:spPr/>
        <p:txBody>
          <a:bodyPr>
            <a:normAutofit fontScale="77500" lnSpcReduction="20000"/>
          </a:bodyPr>
          <a:lstStyle/>
          <a:p>
            <a:pPr marL="609600" indent="-609600" algn="ctr">
              <a:lnSpc>
                <a:spcPct val="90000"/>
              </a:lnSpc>
              <a:buClr>
                <a:schemeClr val="tx1"/>
              </a:buClr>
              <a:buNone/>
              <a:defRPr/>
            </a:pPr>
            <a:r>
              <a:rPr lang="en-US" sz="4000" u="sng" dirty="0">
                <a:solidFill>
                  <a:srgbClr val="19467F"/>
                </a:solidFill>
              </a:rPr>
              <a:t>For a Minor Chemical Exposure on Skin (Other than HF):</a:t>
            </a:r>
            <a:r>
              <a:rPr lang="en-US" sz="4000" dirty="0">
                <a:solidFill>
                  <a:srgbClr val="19467F"/>
                </a:solidFill>
              </a:rPr>
              <a:t> </a:t>
            </a:r>
          </a:p>
          <a:p>
            <a:pPr marL="609600" indent="-609600">
              <a:lnSpc>
                <a:spcPct val="90000"/>
              </a:lnSpc>
              <a:buClr>
                <a:srgbClr val="19467F"/>
              </a:buClr>
              <a:buFontTx/>
              <a:buAutoNum type="arabicPeriod"/>
              <a:defRPr/>
            </a:pPr>
            <a:r>
              <a:rPr lang="en-US" dirty="0">
                <a:solidFill>
                  <a:srgbClr val="19467F"/>
                </a:solidFill>
              </a:rPr>
              <a:t>Immediately place affected area</a:t>
            </a:r>
            <a:r>
              <a:rPr lang="en-US" dirty="0"/>
              <a:t> </a:t>
            </a:r>
            <a:r>
              <a:rPr lang="en-US" dirty="0">
                <a:solidFill>
                  <a:srgbClr val="CC0000"/>
                </a:solidFill>
              </a:rPr>
              <a:t>under running water for 15 minutes.</a:t>
            </a:r>
          </a:p>
          <a:p>
            <a:pPr marL="609600" indent="-609600">
              <a:lnSpc>
                <a:spcPct val="90000"/>
              </a:lnSpc>
              <a:buClr>
                <a:srgbClr val="19467F"/>
              </a:buClr>
              <a:buFontTx/>
              <a:buAutoNum type="arabicPeriod"/>
              <a:defRPr/>
            </a:pPr>
            <a:r>
              <a:rPr lang="en-US" dirty="0">
                <a:solidFill>
                  <a:srgbClr val="19467F"/>
                </a:solidFill>
              </a:rPr>
              <a:t>Remove any jewelry or clothes that may contain the residue.</a:t>
            </a:r>
          </a:p>
          <a:p>
            <a:pPr marL="609600" indent="-609600">
              <a:lnSpc>
                <a:spcPct val="90000"/>
              </a:lnSpc>
              <a:buClr>
                <a:srgbClr val="19467F"/>
              </a:buClr>
              <a:buFontTx/>
              <a:buAutoNum type="arabicPeriod"/>
              <a:defRPr/>
            </a:pPr>
            <a:r>
              <a:rPr lang="en-US" dirty="0">
                <a:solidFill>
                  <a:srgbClr val="19467F"/>
                </a:solidFill>
              </a:rPr>
              <a:t>After washing</a:t>
            </a:r>
            <a:r>
              <a:rPr lang="en-US" dirty="0"/>
              <a:t> </a:t>
            </a:r>
            <a:r>
              <a:rPr lang="en-US" dirty="0">
                <a:solidFill>
                  <a:srgbClr val="CC0000"/>
                </a:solidFill>
              </a:rPr>
              <a:t>DO NOT dry skin.</a:t>
            </a:r>
          </a:p>
          <a:p>
            <a:pPr marL="609600" indent="-609600">
              <a:lnSpc>
                <a:spcPct val="90000"/>
              </a:lnSpc>
              <a:buClr>
                <a:srgbClr val="19467F"/>
              </a:buClr>
              <a:buNone/>
              <a:defRPr/>
            </a:pPr>
            <a:r>
              <a:rPr lang="en-US" dirty="0">
                <a:solidFill>
                  <a:srgbClr val="19467F"/>
                </a:solidFill>
              </a:rPr>
              <a:t>	</a:t>
            </a:r>
          </a:p>
          <a:p>
            <a:pPr marL="609600" indent="-609600">
              <a:lnSpc>
                <a:spcPct val="90000"/>
              </a:lnSpc>
              <a:buClr>
                <a:schemeClr val="tx1"/>
              </a:buClr>
              <a:buNone/>
              <a:defRPr/>
            </a:pPr>
            <a:r>
              <a:rPr lang="en-US" dirty="0">
                <a:solidFill>
                  <a:srgbClr val="19467F"/>
                </a:solidFill>
              </a:rPr>
              <a:t>	FOR PERSON HELPING THE VICTIM:</a:t>
            </a:r>
            <a:r>
              <a:rPr lang="en-US" dirty="0"/>
              <a:t> </a:t>
            </a:r>
          </a:p>
          <a:p>
            <a:pPr marL="609600" indent="-609600">
              <a:lnSpc>
                <a:spcPct val="90000"/>
              </a:lnSpc>
              <a:buClr>
                <a:srgbClr val="19467F"/>
              </a:buClr>
              <a:buFontTx/>
              <a:buAutoNum type="arabicPeriod"/>
              <a:defRPr/>
            </a:pPr>
            <a:r>
              <a:rPr lang="en-US" dirty="0">
                <a:solidFill>
                  <a:srgbClr val="19467F"/>
                </a:solidFill>
              </a:rPr>
              <a:t>Be sure you are</a:t>
            </a:r>
            <a:r>
              <a:rPr lang="en-US" dirty="0"/>
              <a:t> </a:t>
            </a:r>
            <a:r>
              <a:rPr lang="en-US" dirty="0">
                <a:solidFill>
                  <a:srgbClr val="CC0000"/>
                </a:solidFill>
              </a:rPr>
              <a:t>wearing appropriate protective apparel </a:t>
            </a:r>
            <a:r>
              <a:rPr lang="en-US" dirty="0">
                <a:solidFill>
                  <a:srgbClr val="19467F"/>
                </a:solidFill>
              </a:rPr>
              <a:t>before helping the chemical contact victim.</a:t>
            </a:r>
          </a:p>
          <a:p>
            <a:pPr marL="609600" indent="-609600">
              <a:lnSpc>
                <a:spcPct val="90000"/>
              </a:lnSpc>
              <a:buClr>
                <a:srgbClr val="19467F"/>
              </a:buClr>
              <a:buFontTx/>
              <a:buAutoNum type="arabicPeriod"/>
              <a:defRPr/>
            </a:pPr>
            <a:r>
              <a:rPr lang="en-US" dirty="0">
                <a:solidFill>
                  <a:srgbClr val="CC0000"/>
                </a:solidFill>
              </a:rPr>
              <a:t>Call </a:t>
            </a:r>
            <a:r>
              <a:rPr lang="en-US" dirty="0" smtClean="0">
                <a:solidFill>
                  <a:srgbClr val="19467F"/>
                </a:solidFill>
              </a:rPr>
              <a:t>Cleanroom </a:t>
            </a:r>
            <a:r>
              <a:rPr lang="en-US" dirty="0">
                <a:solidFill>
                  <a:srgbClr val="19467F"/>
                </a:solidFill>
              </a:rPr>
              <a:t>Staff  to inform them of the incident and ask for advice on how to treat it.</a:t>
            </a:r>
            <a:r>
              <a:rPr lang="en-US" dirty="0">
                <a:solidFill>
                  <a:srgbClr val="CC0000"/>
                </a:solidFill>
              </a:rPr>
              <a:t> Seek medical assistance if recommended.  </a:t>
            </a:r>
          </a:p>
          <a:p>
            <a:pPr marL="609600" indent="-609600">
              <a:lnSpc>
                <a:spcPct val="90000"/>
              </a:lnSpc>
              <a:buClr>
                <a:srgbClr val="19467F"/>
              </a:buClr>
              <a:buFontTx/>
              <a:buAutoNum type="arabicPeriod"/>
              <a:defRPr/>
            </a:pPr>
            <a:r>
              <a:rPr lang="en-US" dirty="0">
                <a:solidFill>
                  <a:srgbClr val="CC0000"/>
                </a:solidFill>
              </a:rPr>
              <a:t>Obtain the MSDS and hand it to the ER team.</a:t>
            </a:r>
          </a:p>
          <a:p>
            <a:endParaRPr lang="en-US" dirty="0"/>
          </a:p>
        </p:txBody>
      </p:sp>
    </p:spTree>
    <p:extLst>
      <p:ext uri="{BB962C8B-B14F-4D97-AF65-F5344CB8AC3E}">
        <p14:creationId xmlns:p14="http://schemas.microsoft.com/office/powerpoint/2010/main" val="128409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Response: Chemical Exposure</a:t>
            </a:r>
            <a:endParaRPr lang="en-US" dirty="0"/>
          </a:p>
        </p:txBody>
      </p:sp>
      <p:sp>
        <p:nvSpPr>
          <p:cNvPr id="3" name="Content Placeholder 2"/>
          <p:cNvSpPr>
            <a:spLocks noGrp="1"/>
          </p:cNvSpPr>
          <p:nvPr>
            <p:ph idx="1"/>
          </p:nvPr>
        </p:nvSpPr>
        <p:spPr/>
        <p:txBody>
          <a:bodyPr>
            <a:normAutofit fontScale="70000" lnSpcReduction="20000"/>
          </a:bodyPr>
          <a:lstStyle/>
          <a:p>
            <a:pPr>
              <a:lnSpc>
                <a:spcPct val="80000"/>
              </a:lnSpc>
              <a:buClr>
                <a:schemeClr val="tx1"/>
              </a:buClr>
              <a:buNone/>
              <a:defRPr/>
            </a:pPr>
            <a:r>
              <a:rPr lang="en-US" u="sng" dirty="0">
                <a:solidFill>
                  <a:srgbClr val="19467F"/>
                </a:solidFill>
              </a:rPr>
              <a:t>For Flammable Solids on Skin:</a:t>
            </a:r>
            <a:r>
              <a:rPr lang="en-US" dirty="0">
                <a:solidFill>
                  <a:srgbClr val="19467F"/>
                </a:solidFill>
              </a:rPr>
              <a:t> </a:t>
            </a:r>
          </a:p>
          <a:p>
            <a:pPr>
              <a:lnSpc>
                <a:spcPct val="80000"/>
              </a:lnSpc>
              <a:buClr>
                <a:schemeClr val="tx1"/>
              </a:buClr>
              <a:buNone/>
              <a:defRPr/>
            </a:pPr>
            <a:r>
              <a:rPr lang="en-US" dirty="0">
                <a:solidFill>
                  <a:srgbClr val="19467F"/>
                </a:solidFill>
              </a:rPr>
              <a:t>	Brush off as much of the solid as possible, then treat as a minor/major liquid spill on skin.</a:t>
            </a:r>
          </a:p>
          <a:p>
            <a:pPr>
              <a:lnSpc>
                <a:spcPct val="80000"/>
              </a:lnSpc>
              <a:buClr>
                <a:schemeClr val="tx1"/>
              </a:buClr>
              <a:buNone/>
              <a:defRPr/>
            </a:pPr>
            <a:r>
              <a:rPr lang="en-US" dirty="0">
                <a:solidFill>
                  <a:srgbClr val="19467F"/>
                </a:solidFill>
              </a:rPr>
              <a:t>			</a:t>
            </a:r>
          </a:p>
          <a:p>
            <a:pPr>
              <a:lnSpc>
                <a:spcPct val="80000"/>
              </a:lnSpc>
              <a:buClr>
                <a:schemeClr val="tx1"/>
              </a:buClr>
              <a:buNone/>
              <a:defRPr/>
            </a:pPr>
            <a:r>
              <a:rPr lang="en-US" u="sng" dirty="0">
                <a:solidFill>
                  <a:srgbClr val="19467F"/>
                </a:solidFill>
              </a:rPr>
              <a:t>For Chemical Splash In Eyes:</a:t>
            </a:r>
            <a:endParaRPr lang="en-US" dirty="0">
              <a:solidFill>
                <a:srgbClr val="19467F"/>
              </a:solidFill>
            </a:endParaRPr>
          </a:p>
          <a:p>
            <a:pPr>
              <a:lnSpc>
                <a:spcPct val="80000"/>
              </a:lnSpc>
              <a:buClr>
                <a:srgbClr val="19467F"/>
              </a:buClr>
              <a:buFontTx/>
              <a:buAutoNum type="arabicPeriod"/>
              <a:defRPr/>
            </a:pPr>
            <a:r>
              <a:rPr lang="en-US" dirty="0">
                <a:solidFill>
                  <a:srgbClr val="19467F"/>
                </a:solidFill>
              </a:rPr>
              <a:t>Flush eyes with eye wash fountain for 15 minutes or until ER ambulance arrives. </a:t>
            </a:r>
          </a:p>
          <a:p>
            <a:pPr>
              <a:lnSpc>
                <a:spcPct val="80000"/>
              </a:lnSpc>
              <a:buClr>
                <a:srgbClr val="19467F"/>
              </a:buClr>
              <a:buFontTx/>
              <a:buAutoNum type="arabicPeriod"/>
              <a:defRPr/>
            </a:pPr>
            <a:r>
              <a:rPr lang="en-US" dirty="0">
                <a:solidFill>
                  <a:srgbClr val="19467F"/>
                </a:solidFill>
              </a:rPr>
              <a:t>While flushing, hold eyelids open with hands and rotate eyeball up, down, and side to side to ensure all areas are rinsed.</a:t>
            </a:r>
          </a:p>
          <a:p>
            <a:pPr>
              <a:lnSpc>
                <a:spcPct val="80000"/>
              </a:lnSpc>
              <a:buClr>
                <a:schemeClr val="tx1"/>
              </a:buClr>
              <a:buNone/>
              <a:defRPr/>
            </a:pPr>
            <a:r>
              <a:rPr lang="en-US" dirty="0">
                <a:solidFill>
                  <a:srgbClr val="19467F"/>
                </a:solidFill>
              </a:rPr>
              <a:t>			</a:t>
            </a:r>
          </a:p>
          <a:p>
            <a:pPr>
              <a:lnSpc>
                <a:spcPct val="80000"/>
              </a:lnSpc>
              <a:buClr>
                <a:schemeClr val="tx1"/>
              </a:buClr>
              <a:buNone/>
              <a:defRPr/>
            </a:pPr>
            <a:r>
              <a:rPr lang="en-US" dirty="0">
                <a:solidFill>
                  <a:srgbClr val="19467F"/>
                </a:solidFill>
              </a:rPr>
              <a:t>FOR PERSON HELPING THE VICTIM: </a:t>
            </a:r>
          </a:p>
          <a:p>
            <a:pPr>
              <a:lnSpc>
                <a:spcPct val="80000"/>
              </a:lnSpc>
              <a:buClr>
                <a:srgbClr val="19467F"/>
              </a:buClr>
              <a:buFontTx/>
              <a:buAutoNum type="arabicPeriod"/>
              <a:defRPr/>
            </a:pPr>
            <a:r>
              <a:rPr lang="en-US" dirty="0">
                <a:solidFill>
                  <a:srgbClr val="19467F"/>
                </a:solidFill>
              </a:rPr>
              <a:t>Be sure you are wearing appropriate protective apparel before helping the chemical contact victim.</a:t>
            </a:r>
          </a:p>
          <a:p>
            <a:pPr>
              <a:lnSpc>
                <a:spcPct val="80000"/>
              </a:lnSpc>
              <a:buClr>
                <a:srgbClr val="19467F"/>
              </a:buClr>
              <a:buFontTx/>
              <a:buAutoNum type="arabicPeriod"/>
              <a:defRPr/>
            </a:pPr>
            <a:r>
              <a:rPr lang="en-US" dirty="0">
                <a:solidFill>
                  <a:srgbClr val="19467F"/>
                </a:solidFill>
              </a:rPr>
              <a:t>Help victim get to the eye wash station and activate the eye wash fountain for him/her. </a:t>
            </a:r>
          </a:p>
          <a:p>
            <a:pPr>
              <a:lnSpc>
                <a:spcPct val="80000"/>
              </a:lnSpc>
              <a:buClr>
                <a:srgbClr val="19467F"/>
              </a:buClr>
              <a:buFontTx/>
              <a:buAutoNum type="arabicPeriod"/>
              <a:defRPr/>
            </a:pPr>
            <a:r>
              <a:rPr lang="en-US" dirty="0">
                <a:solidFill>
                  <a:srgbClr val="19467F"/>
                </a:solidFill>
              </a:rPr>
              <a:t>Call </a:t>
            </a:r>
            <a:r>
              <a:rPr lang="en-US" dirty="0" smtClean="0">
                <a:solidFill>
                  <a:srgbClr val="19467F"/>
                </a:solidFill>
              </a:rPr>
              <a:t>228-2986 </a:t>
            </a:r>
            <a:r>
              <a:rPr lang="en-US" dirty="0" err="1" smtClean="0">
                <a:solidFill>
                  <a:srgbClr val="19467F"/>
                </a:solidFill>
              </a:rPr>
              <a:t>adn</a:t>
            </a:r>
            <a:r>
              <a:rPr lang="en-US" dirty="0" smtClean="0">
                <a:solidFill>
                  <a:srgbClr val="19467F"/>
                </a:solidFill>
              </a:rPr>
              <a:t> after hours 228-4128 to </a:t>
            </a:r>
            <a:r>
              <a:rPr lang="en-US" dirty="0">
                <a:solidFill>
                  <a:srgbClr val="19467F"/>
                </a:solidFill>
              </a:rPr>
              <a:t>request an ambulance for the victim  </a:t>
            </a:r>
          </a:p>
          <a:p>
            <a:pPr>
              <a:lnSpc>
                <a:spcPct val="80000"/>
              </a:lnSpc>
              <a:buClr>
                <a:srgbClr val="19467F"/>
              </a:buClr>
              <a:buFontTx/>
              <a:buAutoNum type="arabicPeriod"/>
              <a:defRPr/>
            </a:pPr>
            <a:r>
              <a:rPr lang="en-US" dirty="0">
                <a:solidFill>
                  <a:srgbClr val="19467F"/>
                </a:solidFill>
              </a:rPr>
              <a:t>Get the MSDS and hand it to the ER team.</a:t>
            </a:r>
          </a:p>
          <a:p>
            <a:pPr>
              <a:lnSpc>
                <a:spcPct val="80000"/>
              </a:lnSpc>
              <a:buClr>
                <a:schemeClr val="tx1"/>
              </a:buClr>
              <a:buNone/>
              <a:defRPr/>
            </a:pPr>
            <a:r>
              <a:rPr lang="en-US" sz="1100" dirty="0"/>
              <a:t>				</a:t>
            </a:r>
          </a:p>
          <a:p>
            <a:endParaRPr lang="en-US" dirty="0"/>
          </a:p>
        </p:txBody>
      </p:sp>
    </p:spTree>
    <p:extLst>
      <p:ext uri="{BB962C8B-B14F-4D97-AF65-F5344CB8AC3E}">
        <p14:creationId xmlns:p14="http://schemas.microsoft.com/office/powerpoint/2010/main" val="6695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Response: Other Incidences</a:t>
            </a:r>
            <a:endParaRPr lang="en-US" dirty="0"/>
          </a:p>
        </p:txBody>
      </p:sp>
      <p:sp>
        <p:nvSpPr>
          <p:cNvPr id="3" name="Content Placeholder 2"/>
          <p:cNvSpPr>
            <a:spLocks noGrp="1"/>
          </p:cNvSpPr>
          <p:nvPr>
            <p:ph idx="1"/>
          </p:nvPr>
        </p:nvSpPr>
        <p:spPr/>
        <p:txBody>
          <a:bodyPr>
            <a:normAutofit fontScale="92500" lnSpcReduction="20000"/>
          </a:bodyPr>
          <a:lstStyle/>
          <a:p>
            <a:pPr marL="609600" indent="-609600">
              <a:lnSpc>
                <a:spcPct val="90000"/>
              </a:lnSpc>
              <a:buClr>
                <a:schemeClr val="tx1"/>
              </a:buClr>
              <a:buNone/>
              <a:defRPr/>
            </a:pPr>
            <a:r>
              <a:rPr lang="en-US" u="sng" dirty="0">
                <a:solidFill>
                  <a:srgbClr val="19467F"/>
                </a:solidFill>
              </a:rPr>
              <a:t>Chemical Inhalation:</a:t>
            </a:r>
            <a:r>
              <a:rPr lang="en-US" dirty="0">
                <a:solidFill>
                  <a:srgbClr val="19467F"/>
                </a:solidFill>
              </a:rPr>
              <a:t> </a:t>
            </a:r>
          </a:p>
          <a:p>
            <a:pPr marL="609600" indent="-609600">
              <a:lnSpc>
                <a:spcPct val="90000"/>
              </a:lnSpc>
              <a:buClr>
                <a:srgbClr val="19467F"/>
              </a:buClr>
              <a:buFontTx/>
              <a:buAutoNum type="arabicPeriod"/>
              <a:defRPr/>
            </a:pPr>
            <a:r>
              <a:rPr lang="en-US" dirty="0">
                <a:solidFill>
                  <a:srgbClr val="CC0000"/>
                </a:solidFill>
              </a:rPr>
              <a:t>Close containers</a:t>
            </a:r>
            <a:r>
              <a:rPr lang="en-US" dirty="0"/>
              <a:t> </a:t>
            </a:r>
            <a:r>
              <a:rPr lang="en-US" dirty="0">
                <a:solidFill>
                  <a:srgbClr val="19467F"/>
                </a:solidFill>
              </a:rPr>
              <a:t>and attempt to move worker to an area where</a:t>
            </a:r>
            <a:r>
              <a:rPr lang="en-US" dirty="0"/>
              <a:t> </a:t>
            </a:r>
            <a:r>
              <a:rPr lang="en-US" dirty="0">
                <a:solidFill>
                  <a:srgbClr val="CC0000"/>
                </a:solidFill>
              </a:rPr>
              <a:t>fresh air</a:t>
            </a:r>
            <a:r>
              <a:rPr lang="en-US" dirty="0"/>
              <a:t> </a:t>
            </a:r>
            <a:r>
              <a:rPr lang="en-US" dirty="0">
                <a:solidFill>
                  <a:srgbClr val="19467F"/>
                </a:solidFill>
              </a:rPr>
              <a:t>is available.</a:t>
            </a:r>
          </a:p>
          <a:p>
            <a:pPr marL="609600" indent="-609600">
              <a:lnSpc>
                <a:spcPct val="90000"/>
              </a:lnSpc>
              <a:buClr>
                <a:srgbClr val="19467F"/>
              </a:buClr>
              <a:buFontTx/>
              <a:buAutoNum type="arabicPeriod"/>
              <a:defRPr/>
            </a:pPr>
            <a:r>
              <a:rPr lang="en-US" dirty="0">
                <a:solidFill>
                  <a:srgbClr val="CC0000"/>
                </a:solidFill>
              </a:rPr>
              <a:t>Call poison control and seek medical attention if advised by Poison Control.</a:t>
            </a:r>
            <a:r>
              <a:rPr lang="en-US" dirty="0"/>
              <a:t> </a:t>
            </a:r>
            <a:r>
              <a:rPr lang="en-US" dirty="0" smtClean="0">
                <a:solidFill>
                  <a:srgbClr val="19467F"/>
                </a:solidFill>
              </a:rPr>
              <a:t>In </a:t>
            </a:r>
            <a:r>
              <a:rPr lang="en-US" dirty="0">
                <a:solidFill>
                  <a:srgbClr val="19467F"/>
                </a:solidFill>
              </a:rPr>
              <a:t>extreme situations resuscitate with</a:t>
            </a:r>
            <a:r>
              <a:rPr lang="en-US" dirty="0"/>
              <a:t> </a:t>
            </a:r>
            <a:r>
              <a:rPr lang="en-US" dirty="0">
                <a:solidFill>
                  <a:srgbClr val="CC0000"/>
                </a:solidFill>
              </a:rPr>
              <a:t>rescue breathing, shock prevention treatment</a:t>
            </a:r>
            <a:r>
              <a:rPr lang="en-US" dirty="0"/>
              <a:t> </a:t>
            </a:r>
            <a:r>
              <a:rPr lang="en-US" dirty="0">
                <a:solidFill>
                  <a:srgbClr val="19467F"/>
                </a:solidFill>
              </a:rPr>
              <a:t>(victim lying down, lightly covered to preserve body heat and comforted to reduce anxiety).</a:t>
            </a:r>
          </a:p>
          <a:p>
            <a:pPr marL="609600" indent="-609600">
              <a:lnSpc>
                <a:spcPct val="90000"/>
              </a:lnSpc>
              <a:buClr>
                <a:srgbClr val="19467F"/>
              </a:buClr>
              <a:buFontTx/>
              <a:buAutoNum type="arabicPeriod"/>
              <a:defRPr/>
            </a:pPr>
            <a:r>
              <a:rPr lang="en-US" dirty="0">
                <a:solidFill>
                  <a:srgbClr val="19467F"/>
                </a:solidFill>
              </a:rPr>
              <a:t>If symptoms such as</a:t>
            </a:r>
            <a:r>
              <a:rPr lang="en-US" dirty="0"/>
              <a:t> </a:t>
            </a:r>
            <a:r>
              <a:rPr lang="en-US" dirty="0">
                <a:solidFill>
                  <a:srgbClr val="CC0000"/>
                </a:solidFill>
              </a:rPr>
              <a:t>headaches, nose or throat irritation, dizziness, or drowsiness persist, seek medical attention.</a:t>
            </a:r>
          </a:p>
          <a:p>
            <a:pPr marL="609600" indent="-609600">
              <a:lnSpc>
                <a:spcPct val="90000"/>
              </a:lnSpc>
              <a:buClr>
                <a:schemeClr val="tx1"/>
              </a:buClr>
              <a:buNone/>
              <a:defRPr/>
            </a:pPr>
            <a:r>
              <a:rPr lang="en-US" dirty="0"/>
              <a:t>	</a:t>
            </a:r>
          </a:p>
          <a:p>
            <a:endParaRPr lang="en-US" dirty="0"/>
          </a:p>
        </p:txBody>
      </p:sp>
    </p:spTree>
    <p:extLst>
      <p:ext uri="{BB962C8B-B14F-4D97-AF65-F5344CB8AC3E}">
        <p14:creationId xmlns:p14="http://schemas.microsoft.com/office/powerpoint/2010/main" val="371023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Response: Fire Alarm</a:t>
            </a:r>
            <a:endParaRPr lang="en-US" dirty="0"/>
          </a:p>
        </p:txBody>
      </p:sp>
      <p:sp>
        <p:nvSpPr>
          <p:cNvPr id="3" name="Content Placeholder 2"/>
          <p:cNvSpPr>
            <a:spLocks noGrp="1"/>
          </p:cNvSpPr>
          <p:nvPr>
            <p:ph idx="1"/>
          </p:nvPr>
        </p:nvSpPr>
        <p:spPr/>
        <p:txBody>
          <a:bodyPr>
            <a:normAutofit/>
          </a:bodyPr>
          <a:lstStyle/>
          <a:p>
            <a:pPr algn="ctr">
              <a:lnSpc>
                <a:spcPct val="80000"/>
              </a:lnSpc>
              <a:buNone/>
              <a:defRPr/>
            </a:pPr>
            <a:r>
              <a:rPr lang="en-US" u="sng" dirty="0">
                <a:solidFill>
                  <a:srgbClr val="19467F"/>
                </a:solidFill>
              </a:rPr>
              <a:t>If the Fire Alarm Sounds</a:t>
            </a:r>
          </a:p>
          <a:p>
            <a:pPr>
              <a:lnSpc>
                <a:spcPct val="80000"/>
              </a:lnSpc>
              <a:buClr>
                <a:srgbClr val="19467F"/>
              </a:buClr>
              <a:buFont typeface="Wingdings" charset="0"/>
              <a:buChar char="v"/>
              <a:defRPr/>
            </a:pPr>
            <a:r>
              <a:rPr lang="en-US" dirty="0">
                <a:solidFill>
                  <a:srgbClr val="CC0000"/>
                </a:solidFill>
              </a:rPr>
              <a:t>YOU MUST exit the building immediately through the nearest door.</a:t>
            </a:r>
            <a:r>
              <a:rPr lang="en-US" dirty="0">
                <a:solidFill>
                  <a:srgbClr val="19467F"/>
                </a:solidFill>
              </a:rPr>
              <a:t> </a:t>
            </a:r>
          </a:p>
          <a:p>
            <a:pPr>
              <a:lnSpc>
                <a:spcPct val="80000"/>
              </a:lnSpc>
              <a:buClr>
                <a:srgbClr val="19467F"/>
              </a:buClr>
              <a:buFont typeface="Wingdings" charset="0"/>
              <a:buChar char="v"/>
              <a:defRPr/>
            </a:pPr>
            <a:r>
              <a:rPr lang="en-US" dirty="0">
                <a:solidFill>
                  <a:srgbClr val="CC0000"/>
                </a:solidFill>
              </a:rPr>
              <a:t>DO NOT</a:t>
            </a:r>
            <a:r>
              <a:rPr lang="en-US" dirty="0">
                <a:solidFill>
                  <a:srgbClr val="19467F"/>
                </a:solidFill>
              </a:rPr>
              <a:t> try to finish an experiment. </a:t>
            </a:r>
          </a:p>
          <a:p>
            <a:pPr>
              <a:lnSpc>
                <a:spcPct val="80000"/>
              </a:lnSpc>
              <a:buClr>
                <a:srgbClr val="19467F"/>
              </a:buClr>
              <a:buFont typeface="Wingdings" charset="0"/>
              <a:buChar char="v"/>
              <a:defRPr/>
            </a:pPr>
            <a:r>
              <a:rPr lang="en-US" dirty="0">
                <a:solidFill>
                  <a:srgbClr val="CC0000"/>
                </a:solidFill>
              </a:rPr>
              <a:t>DO NOT</a:t>
            </a:r>
            <a:r>
              <a:rPr lang="en-US" dirty="0"/>
              <a:t> </a:t>
            </a:r>
            <a:r>
              <a:rPr lang="en-US" dirty="0">
                <a:solidFill>
                  <a:srgbClr val="19467F"/>
                </a:solidFill>
              </a:rPr>
              <a:t>try to figure out why the alarm is sounding. </a:t>
            </a:r>
          </a:p>
          <a:p>
            <a:pPr>
              <a:lnSpc>
                <a:spcPct val="80000"/>
              </a:lnSpc>
              <a:buClr>
                <a:srgbClr val="19467F"/>
              </a:buClr>
              <a:buFont typeface="Wingdings" charset="0"/>
              <a:buChar char="v"/>
              <a:defRPr/>
            </a:pPr>
            <a:r>
              <a:rPr lang="en-US" dirty="0">
                <a:solidFill>
                  <a:srgbClr val="CC0000"/>
                </a:solidFill>
              </a:rPr>
              <a:t>DO NOT</a:t>
            </a:r>
            <a:r>
              <a:rPr lang="en-US" dirty="0"/>
              <a:t> </a:t>
            </a:r>
            <a:r>
              <a:rPr lang="en-US" dirty="0">
                <a:solidFill>
                  <a:srgbClr val="19467F"/>
                </a:solidFill>
              </a:rPr>
              <a:t>attempt to</a:t>
            </a:r>
            <a:r>
              <a:rPr lang="en-US" dirty="0"/>
              <a:t> </a:t>
            </a:r>
            <a:r>
              <a:rPr lang="en-US" dirty="0">
                <a:solidFill>
                  <a:srgbClr val="19467F"/>
                </a:solidFill>
              </a:rPr>
              <a:t>de-gown</a:t>
            </a:r>
            <a:r>
              <a:rPr lang="en-US" dirty="0"/>
              <a:t>.</a:t>
            </a:r>
          </a:p>
          <a:p>
            <a:pPr>
              <a:lnSpc>
                <a:spcPct val="80000"/>
              </a:lnSpc>
              <a:buClr>
                <a:srgbClr val="19467F"/>
              </a:buClr>
              <a:buFont typeface="Wingdings" charset="0"/>
              <a:buChar char="v"/>
              <a:defRPr/>
            </a:pPr>
            <a:r>
              <a:rPr lang="en-US" dirty="0">
                <a:solidFill>
                  <a:srgbClr val="CC0000"/>
                </a:solidFill>
              </a:rPr>
              <a:t>DO </a:t>
            </a:r>
            <a:r>
              <a:rPr lang="en-US" dirty="0">
                <a:solidFill>
                  <a:srgbClr val="19467F"/>
                </a:solidFill>
              </a:rPr>
              <a:t>warn others in </a:t>
            </a:r>
            <a:r>
              <a:rPr lang="en-US" dirty="0" smtClean="0">
                <a:solidFill>
                  <a:srgbClr val="19467F"/>
                </a:solidFill>
              </a:rPr>
              <a:t>your </a:t>
            </a:r>
            <a:r>
              <a:rPr lang="en-US" dirty="0">
                <a:solidFill>
                  <a:srgbClr val="19467F"/>
                </a:solidFill>
              </a:rPr>
              <a:t>vicinity of the need to evacuate the building</a:t>
            </a:r>
            <a:r>
              <a:rPr lang="en-US" dirty="0"/>
              <a:t>.</a:t>
            </a:r>
          </a:p>
          <a:p>
            <a:pPr>
              <a:lnSpc>
                <a:spcPct val="80000"/>
              </a:lnSpc>
              <a:buClr>
                <a:srgbClr val="19467F"/>
              </a:buClr>
              <a:buFont typeface="Wingdings" charset="0"/>
              <a:buChar char="v"/>
              <a:defRPr/>
            </a:pPr>
            <a:r>
              <a:rPr lang="en-US" dirty="0">
                <a:solidFill>
                  <a:srgbClr val="CC0000"/>
                </a:solidFill>
              </a:rPr>
              <a:t>After evacuation</a:t>
            </a:r>
            <a:r>
              <a:rPr lang="en-US" dirty="0"/>
              <a:t> </a:t>
            </a:r>
            <a:r>
              <a:rPr lang="en-US" dirty="0">
                <a:solidFill>
                  <a:srgbClr val="19467F"/>
                </a:solidFill>
              </a:rPr>
              <a:t>all cleanroom users and staff must </a:t>
            </a:r>
            <a:r>
              <a:rPr lang="en-US" dirty="0">
                <a:solidFill>
                  <a:srgbClr val="CC0000"/>
                </a:solidFill>
              </a:rPr>
              <a:t>meet</a:t>
            </a:r>
            <a:r>
              <a:rPr lang="en-US" dirty="0"/>
              <a:t> </a:t>
            </a:r>
            <a:r>
              <a:rPr lang="en-US" dirty="0">
                <a:solidFill>
                  <a:srgbClr val="19467F"/>
                </a:solidFill>
              </a:rPr>
              <a:t>at the designated evacuation </a:t>
            </a:r>
            <a:r>
              <a:rPr lang="en-US" dirty="0" smtClean="0">
                <a:solidFill>
                  <a:srgbClr val="19467F"/>
                </a:solidFill>
              </a:rPr>
              <a:t>spot</a:t>
            </a:r>
            <a:r>
              <a:rPr lang="en-US" dirty="0">
                <a:solidFill>
                  <a:srgbClr val="19467F"/>
                </a:solidFill>
              </a:rPr>
              <a:t>.</a:t>
            </a:r>
            <a:endParaRPr lang="en-US" u="sng" dirty="0">
              <a:solidFill>
                <a:srgbClr val="19467F"/>
              </a:solidFill>
            </a:endParaRPr>
          </a:p>
          <a:p>
            <a:pPr marL="0" indent="0">
              <a:buNone/>
            </a:pPr>
            <a:endParaRPr lang="en-US" dirty="0"/>
          </a:p>
        </p:txBody>
      </p:sp>
    </p:spTree>
    <p:extLst>
      <p:ext uri="{BB962C8B-B14F-4D97-AF65-F5344CB8AC3E}">
        <p14:creationId xmlns:p14="http://schemas.microsoft.com/office/powerpoint/2010/main" val="2962883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idx="1"/>
          </p:nvPr>
        </p:nvSpPr>
        <p:spPr/>
        <p:txBody>
          <a:bodyPr>
            <a:normAutofit/>
          </a:bodyPr>
          <a:lstStyle/>
          <a:p>
            <a:pPr marL="0" indent="0" algn="ctr">
              <a:lnSpc>
                <a:spcPct val="80000"/>
              </a:lnSpc>
              <a:buClr>
                <a:srgbClr val="19467F"/>
              </a:buClr>
              <a:buNone/>
              <a:defRPr/>
            </a:pPr>
            <a:r>
              <a:rPr lang="en-US" dirty="0">
                <a:solidFill>
                  <a:srgbClr val="19467F"/>
                </a:solidFill>
              </a:rPr>
              <a:t>The procedures and precautions outlined in this presentation are for the purpose of protecting </a:t>
            </a:r>
            <a:r>
              <a:rPr lang="en-US" dirty="0" smtClean="0">
                <a:solidFill>
                  <a:srgbClr val="19467F"/>
                </a:solidFill>
              </a:rPr>
              <a:t>the SCIF cleanroom </a:t>
            </a:r>
            <a:r>
              <a:rPr lang="en-US" dirty="0">
                <a:solidFill>
                  <a:srgbClr val="19467F"/>
                </a:solidFill>
              </a:rPr>
              <a:t>workers and equipment. Anyone found in violation of the aforementioned procedures will suffer consequences, which may include a loss of privileges or even a complete loss of access to the cleanroom. In order to prevent such consequences, it is your responsibility to review the </a:t>
            </a:r>
            <a:r>
              <a:rPr lang="en-US" dirty="0" smtClean="0">
                <a:solidFill>
                  <a:srgbClr val="19467F"/>
                </a:solidFill>
              </a:rPr>
              <a:t>SCIF SOPs. </a:t>
            </a:r>
            <a:endParaRPr lang="en-US" dirty="0">
              <a:solidFill>
                <a:srgbClr val="CC0000"/>
              </a:solidFill>
            </a:endParaRPr>
          </a:p>
          <a:p>
            <a:pPr marL="0" indent="0">
              <a:buNone/>
            </a:pPr>
            <a:endParaRPr lang="en-US" dirty="0"/>
          </a:p>
        </p:txBody>
      </p:sp>
    </p:spTree>
    <p:extLst>
      <p:ext uri="{BB962C8B-B14F-4D97-AF65-F5344CB8AC3E}">
        <p14:creationId xmlns:p14="http://schemas.microsoft.com/office/powerpoint/2010/main" val="116911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get my access?</a:t>
            </a:r>
            <a:endParaRPr lang="en-US" dirty="0"/>
          </a:p>
        </p:txBody>
      </p:sp>
      <p:sp>
        <p:nvSpPr>
          <p:cNvPr id="3" name="Content Placeholder 2"/>
          <p:cNvSpPr>
            <a:spLocks noGrp="1"/>
          </p:cNvSpPr>
          <p:nvPr>
            <p:ph idx="1"/>
          </p:nvPr>
        </p:nvSpPr>
        <p:spPr/>
        <p:txBody>
          <a:bodyPr>
            <a:normAutofit/>
          </a:bodyPr>
          <a:lstStyle/>
          <a:p>
            <a:pPr marL="609600" indent="-609600">
              <a:buNone/>
              <a:defRPr/>
            </a:pPr>
            <a:r>
              <a:rPr lang="en-US" dirty="0">
                <a:solidFill>
                  <a:srgbClr val="19467F"/>
                </a:solidFill>
              </a:rPr>
              <a:t>Before your </a:t>
            </a:r>
            <a:r>
              <a:rPr lang="en-US" dirty="0" smtClean="0">
                <a:solidFill>
                  <a:srgbClr val="19467F"/>
                </a:solidFill>
              </a:rPr>
              <a:t>orientation / </a:t>
            </a:r>
            <a:r>
              <a:rPr lang="en-US" dirty="0">
                <a:solidFill>
                  <a:srgbClr val="19467F"/>
                </a:solidFill>
              </a:rPr>
              <a:t>training is completed you need to:</a:t>
            </a:r>
          </a:p>
          <a:p>
            <a:pPr marL="609600" indent="-609600">
              <a:buNone/>
              <a:defRPr/>
            </a:pPr>
            <a:endParaRPr lang="en-US" dirty="0">
              <a:solidFill>
                <a:srgbClr val="19467F"/>
              </a:solidFill>
            </a:endParaRPr>
          </a:p>
          <a:p>
            <a:pPr marL="609600" indent="-609600">
              <a:buClr>
                <a:srgbClr val="19467F"/>
              </a:buClr>
              <a:buFontTx/>
              <a:buAutoNum type="arabicPeriod"/>
              <a:defRPr/>
            </a:pPr>
            <a:r>
              <a:rPr lang="en-US" dirty="0">
                <a:solidFill>
                  <a:srgbClr val="19467F"/>
                </a:solidFill>
              </a:rPr>
              <a:t>Take the</a:t>
            </a:r>
            <a:r>
              <a:rPr lang="en-US" dirty="0"/>
              <a:t> </a:t>
            </a:r>
            <a:r>
              <a:rPr lang="en-US" dirty="0">
                <a:solidFill>
                  <a:srgbClr val="CC0000"/>
                </a:solidFill>
              </a:rPr>
              <a:t>Cleanroom tour</a:t>
            </a:r>
            <a:r>
              <a:rPr lang="en-US" dirty="0"/>
              <a:t> </a:t>
            </a:r>
          </a:p>
          <a:p>
            <a:pPr marL="609600" indent="-609600">
              <a:buClr>
                <a:srgbClr val="19467F"/>
              </a:buClr>
              <a:buFontTx/>
              <a:buAutoNum type="arabicPeriod"/>
              <a:defRPr/>
            </a:pPr>
            <a:r>
              <a:rPr lang="en-US" dirty="0" smtClean="0">
                <a:solidFill>
                  <a:srgbClr val="19467F"/>
                </a:solidFill>
              </a:rPr>
              <a:t>Understand </a:t>
            </a:r>
            <a:r>
              <a:rPr lang="en-US" dirty="0">
                <a:solidFill>
                  <a:srgbClr val="19467F"/>
                </a:solidFill>
              </a:rPr>
              <a:t>a</a:t>
            </a:r>
            <a:r>
              <a:rPr lang="en-US" dirty="0"/>
              <a:t> </a:t>
            </a:r>
            <a:r>
              <a:rPr lang="en-US" dirty="0">
                <a:solidFill>
                  <a:srgbClr val="CC0000"/>
                </a:solidFill>
              </a:rPr>
              <a:t>cleanroom layout sketch</a:t>
            </a:r>
            <a:r>
              <a:rPr lang="en-US" dirty="0"/>
              <a:t> </a:t>
            </a:r>
            <a:r>
              <a:rPr lang="en-US" dirty="0">
                <a:solidFill>
                  <a:srgbClr val="19467F"/>
                </a:solidFill>
              </a:rPr>
              <a:t>(to familiarize yourself with different safety features inside cleanroom)</a:t>
            </a:r>
          </a:p>
          <a:p>
            <a:pPr marL="0" indent="0">
              <a:buNone/>
            </a:pPr>
            <a:endParaRPr lang="en-US" dirty="0"/>
          </a:p>
        </p:txBody>
      </p:sp>
    </p:spTree>
    <p:extLst>
      <p:ext uri="{BB962C8B-B14F-4D97-AF65-F5344CB8AC3E}">
        <p14:creationId xmlns:p14="http://schemas.microsoft.com/office/powerpoint/2010/main" val="279256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dirty="0" smtClean="0"/>
              <a:t>THANK YOU</a:t>
            </a:r>
          </a:p>
          <a:p>
            <a:pPr marL="0" indent="0" algn="ctr">
              <a:buNone/>
            </a:pPr>
            <a:r>
              <a:rPr lang="en-US" dirty="0" smtClean="0"/>
              <a:t>Please FAB Safely!</a:t>
            </a:r>
            <a:endParaRPr lang="en-US" dirty="0"/>
          </a:p>
        </p:txBody>
      </p:sp>
    </p:spTree>
    <p:extLst>
      <p:ext uri="{BB962C8B-B14F-4D97-AF65-F5344CB8AC3E}">
        <p14:creationId xmlns:p14="http://schemas.microsoft.com/office/powerpoint/2010/main" val="25296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marL="609600" indent="-609600" algn="just">
              <a:lnSpc>
                <a:spcPct val="90000"/>
              </a:lnSpc>
              <a:buNone/>
            </a:pPr>
            <a:r>
              <a:rPr lang="en-US" dirty="0" smtClean="0">
                <a:solidFill>
                  <a:srgbClr val="19467F"/>
                </a:solidFill>
                <a:ea typeface="ＭＳ Ｐゴシック" charset="0"/>
              </a:rPr>
              <a:t>All prospective cleanroom users are required to complete the following training sessions</a:t>
            </a:r>
            <a:r>
              <a:rPr lang="en-US" altLang="ja-JP" dirty="0" smtClean="0">
                <a:solidFill>
                  <a:srgbClr val="19467F"/>
                </a:solidFill>
                <a:ea typeface="ＭＳ Ｐゴシック" charset="0"/>
              </a:rPr>
              <a:t>.</a:t>
            </a:r>
          </a:p>
          <a:p>
            <a:pPr marL="609600" indent="-609600">
              <a:lnSpc>
                <a:spcPct val="90000"/>
              </a:lnSpc>
            </a:pPr>
            <a:endParaRPr lang="en-US" dirty="0" smtClean="0">
              <a:solidFill>
                <a:srgbClr val="19467F"/>
              </a:solidFill>
              <a:ea typeface="ＭＳ Ｐゴシック" charset="0"/>
            </a:endParaRPr>
          </a:p>
          <a:p>
            <a:pPr marL="609600" indent="-609600">
              <a:lnSpc>
                <a:spcPct val="90000"/>
              </a:lnSpc>
              <a:buClr>
                <a:srgbClr val="19467F"/>
              </a:buClr>
              <a:buFontTx/>
              <a:buAutoNum type="arabicPeriod"/>
            </a:pP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General Chemical Lab Safety Training</a:t>
            </a: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 provided by Environmental Health and Safety (EH&amp;S). </a:t>
            </a:r>
          </a:p>
          <a:p>
            <a:pPr marL="609600" indent="-609600">
              <a:lnSpc>
                <a:spcPct val="90000"/>
              </a:lnSpc>
              <a:buClr>
                <a:srgbClr val="19467F"/>
              </a:buClr>
              <a:buFontTx/>
              <a:buAutoNum type="arabicPeriod"/>
            </a:pP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Hazardous Waste Safety Training</a:t>
            </a: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 provided by EH&amp;S.  </a:t>
            </a:r>
          </a:p>
          <a:p>
            <a:pPr marL="609600" indent="-609600">
              <a:lnSpc>
                <a:spcPct val="90000"/>
              </a:lnSpc>
              <a:buClr>
                <a:srgbClr val="19467F"/>
              </a:buClr>
              <a:buFontTx/>
              <a:buAutoNum type="arabicPeriod"/>
            </a:pP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Cleanroom Orientation</a:t>
            </a: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 provided by the SCIF Staff</a:t>
            </a:r>
          </a:p>
          <a:p>
            <a:pPr marL="609600" indent="-609600">
              <a:lnSpc>
                <a:spcPct val="90000"/>
              </a:lnSpc>
              <a:buClr>
                <a:srgbClr val="19467F"/>
              </a:buClr>
              <a:buFontTx/>
              <a:buAutoNum type="arabicPeriod"/>
            </a:pP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Process Specific Training</a:t>
            </a:r>
            <a:r>
              <a:rPr lang="ja-JP" altLang="en-US" dirty="0" smtClean="0">
                <a:solidFill>
                  <a:srgbClr val="19467F"/>
                </a:solidFill>
                <a:ea typeface="ＭＳ Ｐゴシック" charset="0"/>
              </a:rPr>
              <a:t>”</a:t>
            </a:r>
            <a:r>
              <a:rPr lang="en-US" altLang="ja-JP" dirty="0" smtClean="0">
                <a:solidFill>
                  <a:srgbClr val="19467F"/>
                </a:solidFill>
                <a:ea typeface="ＭＳ Ｐゴシック" charset="0"/>
              </a:rPr>
              <a:t> provided by PIs and the SCIF Staff.</a:t>
            </a:r>
          </a:p>
          <a:p>
            <a:pPr marL="609600" indent="-609600">
              <a:lnSpc>
                <a:spcPct val="90000"/>
              </a:lnSpc>
              <a:buClr>
                <a:srgbClr val="19467F"/>
              </a:buClr>
              <a:buFontTx/>
              <a:buAutoNum type="arabicPeriod"/>
            </a:pPr>
            <a:r>
              <a:rPr lang="en-US" altLang="ja-JP" dirty="0" smtClean="0">
                <a:solidFill>
                  <a:srgbClr val="19467F"/>
                </a:solidFill>
                <a:ea typeface="ＭＳ Ｐゴシック" charset="0"/>
              </a:rPr>
              <a:t>Submission of signed SCIF Disclosures.</a:t>
            </a:r>
          </a:p>
          <a:p>
            <a:endParaRPr lang="en-US" dirty="0"/>
          </a:p>
        </p:txBody>
      </p:sp>
    </p:spTree>
    <p:extLst>
      <p:ext uri="{BB962C8B-B14F-4D97-AF65-F5344CB8AC3E}">
        <p14:creationId xmlns:p14="http://schemas.microsoft.com/office/powerpoint/2010/main" val="219945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and Restrictions</a:t>
            </a:r>
            <a:endParaRPr lang="en-US" dirty="0"/>
          </a:p>
        </p:txBody>
      </p:sp>
      <p:sp>
        <p:nvSpPr>
          <p:cNvPr id="3" name="Content Placeholder 2"/>
          <p:cNvSpPr>
            <a:spLocks noGrp="1"/>
          </p:cNvSpPr>
          <p:nvPr>
            <p:ph idx="1"/>
          </p:nvPr>
        </p:nvSpPr>
        <p:spPr/>
        <p:txBody>
          <a:bodyPr>
            <a:normAutofit fontScale="77500" lnSpcReduction="20000"/>
          </a:bodyPr>
          <a:lstStyle/>
          <a:p>
            <a:pPr marL="609600" indent="-609600" algn="ctr">
              <a:lnSpc>
                <a:spcPct val="90000"/>
              </a:lnSpc>
              <a:buClr>
                <a:srgbClr val="19467F"/>
              </a:buClr>
              <a:buNone/>
            </a:pPr>
            <a:r>
              <a:rPr lang="en-US" dirty="0" smtClean="0">
                <a:solidFill>
                  <a:srgbClr val="19467F"/>
                </a:solidFill>
                <a:ea typeface="ＭＳ Ｐゴシック" charset="0"/>
              </a:rPr>
              <a:t>The following Rules are to be observed by all persons qualified to work in the SCIF:</a:t>
            </a:r>
          </a:p>
          <a:p>
            <a:pPr marL="609600" indent="-609600">
              <a:lnSpc>
                <a:spcPct val="90000"/>
              </a:lnSpc>
              <a:buClr>
                <a:srgbClr val="19467F"/>
              </a:buClr>
              <a:buFontTx/>
              <a:buAutoNum type="arabicPeriod"/>
            </a:pPr>
            <a:r>
              <a:rPr lang="en-US" dirty="0" smtClean="0">
                <a:solidFill>
                  <a:srgbClr val="19467F"/>
                </a:solidFill>
                <a:ea typeface="ＭＳ Ｐゴシック" charset="0"/>
              </a:rPr>
              <a:t>Only Individual qualified through the SCIF Training program are allowed to enter the cleanroom.</a:t>
            </a:r>
          </a:p>
          <a:p>
            <a:pPr marL="609600" indent="-609600">
              <a:lnSpc>
                <a:spcPct val="90000"/>
              </a:lnSpc>
              <a:buClr>
                <a:srgbClr val="19467F"/>
              </a:buClr>
              <a:buFontTx/>
              <a:buAutoNum type="arabicPeriod"/>
            </a:pPr>
            <a:r>
              <a:rPr lang="en-US" dirty="0" smtClean="0">
                <a:solidFill>
                  <a:srgbClr val="CC0000"/>
                </a:solidFill>
                <a:ea typeface="ＭＳ Ｐゴシック" charset="0"/>
              </a:rPr>
              <a:t>No makeup</a:t>
            </a:r>
            <a:r>
              <a:rPr lang="en-US" dirty="0" smtClean="0">
                <a:solidFill>
                  <a:srgbClr val="19467F"/>
                </a:solidFill>
                <a:ea typeface="ＭＳ Ｐゴシック" charset="0"/>
              </a:rPr>
              <a:t> shall be worn inside the cleanroom</a:t>
            </a:r>
          </a:p>
          <a:p>
            <a:pPr marL="609600" indent="-609600">
              <a:lnSpc>
                <a:spcPct val="90000"/>
              </a:lnSpc>
              <a:buClr>
                <a:srgbClr val="19467F"/>
              </a:buClr>
              <a:buFontTx/>
              <a:buAutoNum type="arabicPeriod"/>
            </a:pPr>
            <a:r>
              <a:rPr lang="en-US" dirty="0" smtClean="0">
                <a:solidFill>
                  <a:srgbClr val="CC0000"/>
                </a:solidFill>
                <a:ea typeface="ＭＳ Ｐゴシック" charset="0"/>
              </a:rPr>
              <a:t>Food and drinks are prohibited</a:t>
            </a:r>
            <a:r>
              <a:rPr lang="en-US" dirty="0" smtClean="0">
                <a:solidFill>
                  <a:srgbClr val="19467F"/>
                </a:solidFill>
                <a:ea typeface="ＭＳ Ｐゴシック" charset="0"/>
              </a:rPr>
              <a:t> in the cleanroom.</a:t>
            </a:r>
          </a:p>
          <a:p>
            <a:pPr marL="609600" indent="-609600">
              <a:lnSpc>
                <a:spcPct val="90000"/>
              </a:lnSpc>
              <a:buClr>
                <a:srgbClr val="19467F"/>
              </a:buClr>
              <a:buFontTx/>
              <a:buAutoNum type="arabicPeriod"/>
            </a:pPr>
            <a:r>
              <a:rPr lang="en-US" dirty="0" smtClean="0">
                <a:solidFill>
                  <a:srgbClr val="CC0000"/>
                </a:solidFill>
                <a:ea typeface="ＭＳ Ｐゴシック" charset="0"/>
              </a:rPr>
              <a:t>No Smoking</a:t>
            </a:r>
            <a:r>
              <a:rPr lang="en-US" dirty="0" smtClean="0">
                <a:solidFill>
                  <a:srgbClr val="19467F"/>
                </a:solidFill>
                <a:ea typeface="ＭＳ Ｐゴシック" charset="0"/>
              </a:rPr>
              <a:t> is allowed 30 minutes before entering the cleanroom.</a:t>
            </a:r>
          </a:p>
          <a:p>
            <a:pPr marL="609600" indent="-609600">
              <a:lnSpc>
                <a:spcPct val="90000"/>
              </a:lnSpc>
              <a:buClr>
                <a:srgbClr val="19467F"/>
              </a:buClr>
              <a:buFontTx/>
              <a:buAutoNum type="arabicPeriod"/>
            </a:pPr>
            <a:r>
              <a:rPr lang="en-US" dirty="0" smtClean="0">
                <a:solidFill>
                  <a:srgbClr val="19467F"/>
                </a:solidFill>
                <a:ea typeface="ＭＳ Ｐゴシック" charset="0"/>
              </a:rPr>
              <a:t>No Chewing Gum allowed in the cleanroom.</a:t>
            </a:r>
          </a:p>
          <a:p>
            <a:pPr marL="609600" indent="-609600">
              <a:lnSpc>
                <a:spcPct val="90000"/>
              </a:lnSpc>
              <a:buClr>
                <a:srgbClr val="19467F"/>
              </a:buClr>
              <a:buFontTx/>
              <a:buAutoNum type="arabicPeriod"/>
            </a:pPr>
            <a:r>
              <a:rPr lang="en-US" dirty="0" smtClean="0">
                <a:solidFill>
                  <a:srgbClr val="CC0000"/>
                </a:solidFill>
                <a:ea typeface="ＭＳ Ｐゴシック" charset="0"/>
              </a:rPr>
              <a:t>Avoid wearing contacts.</a:t>
            </a:r>
            <a:r>
              <a:rPr lang="en-US" dirty="0" smtClean="0">
                <a:solidFill>
                  <a:srgbClr val="19467F"/>
                </a:solidFill>
                <a:ea typeface="ＭＳ Ｐゴシック" charset="0"/>
              </a:rPr>
              <a:t> Contacts can absorb vapors  or trap chemicals in the space between the lens and the eye. Contacts may  thus interfere with flushing the eye with water in case of an accident.</a:t>
            </a:r>
          </a:p>
          <a:p>
            <a:pPr marL="609600" indent="-609600">
              <a:lnSpc>
                <a:spcPct val="90000"/>
              </a:lnSpc>
              <a:buClr>
                <a:srgbClr val="19467F"/>
              </a:buClr>
              <a:buFontTx/>
              <a:buAutoNum type="arabicPeriod"/>
            </a:pPr>
            <a:r>
              <a:rPr lang="en-US" dirty="0" smtClean="0">
                <a:solidFill>
                  <a:srgbClr val="19467F"/>
                </a:solidFill>
                <a:ea typeface="ＭＳ Ｐゴシック" charset="0"/>
              </a:rPr>
              <a:t>Clothing Requirements. </a:t>
            </a:r>
            <a:r>
              <a:rPr lang="en-US" dirty="0" smtClean="0">
                <a:solidFill>
                  <a:srgbClr val="CC0000"/>
                </a:solidFill>
                <a:ea typeface="ＭＳ Ｐゴシック" charset="0"/>
              </a:rPr>
              <a:t>Everyone must wear full-length pants, shoes made of leather that completely cover the foot (no sandals, no open-toed shoes).</a:t>
            </a:r>
            <a:endParaRPr lang="en-US" dirty="0">
              <a:solidFill>
                <a:srgbClr val="CC0000"/>
              </a:solidFill>
              <a:ea typeface="ＭＳ Ｐゴシック" charset="0"/>
            </a:endParaRPr>
          </a:p>
        </p:txBody>
      </p:sp>
    </p:spTree>
    <p:extLst>
      <p:ext uri="{BB962C8B-B14F-4D97-AF65-F5344CB8AC3E}">
        <p14:creationId xmlns:p14="http://schemas.microsoft.com/office/powerpoint/2010/main" val="310825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and Restrictions</a:t>
            </a:r>
            <a:endParaRPr lang="en-US" dirty="0"/>
          </a:p>
        </p:txBody>
      </p:sp>
      <p:sp>
        <p:nvSpPr>
          <p:cNvPr id="3" name="Content Placeholder 2"/>
          <p:cNvSpPr>
            <a:spLocks noGrp="1"/>
          </p:cNvSpPr>
          <p:nvPr>
            <p:ph idx="1"/>
          </p:nvPr>
        </p:nvSpPr>
        <p:spPr/>
        <p:txBody>
          <a:bodyPr>
            <a:normAutofit fontScale="85000" lnSpcReduction="10000"/>
          </a:bodyPr>
          <a:lstStyle/>
          <a:p>
            <a:pPr marL="609600" indent="-609600">
              <a:lnSpc>
                <a:spcPct val="80000"/>
              </a:lnSpc>
              <a:buClr>
                <a:srgbClr val="19467F"/>
              </a:buClr>
              <a:buFontTx/>
              <a:buAutoNum type="arabicPeriod" startAt="8"/>
            </a:pPr>
            <a:r>
              <a:rPr lang="en-US" dirty="0" smtClean="0">
                <a:solidFill>
                  <a:srgbClr val="CC0000"/>
                </a:solidFill>
                <a:ea typeface="ＭＳ Ｐゴシック" charset="0"/>
              </a:rPr>
              <a:t>Only use pens.</a:t>
            </a:r>
            <a:r>
              <a:rPr lang="en-US" dirty="0" smtClean="0">
                <a:solidFill>
                  <a:srgbClr val="19467F"/>
                </a:solidFill>
                <a:ea typeface="ＭＳ Ｐゴシック" charset="0"/>
              </a:rPr>
              <a:t> Pencils are not allowed in the cleanroom.</a:t>
            </a:r>
          </a:p>
          <a:p>
            <a:pPr marL="609600" indent="-609600">
              <a:lnSpc>
                <a:spcPct val="80000"/>
              </a:lnSpc>
              <a:buClr>
                <a:srgbClr val="19467F"/>
              </a:buClr>
              <a:buFontTx/>
              <a:buAutoNum type="arabicPeriod" startAt="8"/>
            </a:pPr>
            <a:r>
              <a:rPr lang="en-US" dirty="0" smtClean="0">
                <a:solidFill>
                  <a:srgbClr val="CC0000"/>
                </a:solidFill>
                <a:ea typeface="ＭＳ Ｐゴシック" charset="0"/>
              </a:rPr>
              <a:t>Hair nets, shoe covers, safety glasses, mustache/beard nets, and gloves</a:t>
            </a:r>
            <a:r>
              <a:rPr lang="en-US" dirty="0" smtClean="0">
                <a:solidFill>
                  <a:srgbClr val="19467F"/>
                </a:solidFill>
                <a:ea typeface="ＭＳ Ｐゴシック" charset="0"/>
              </a:rPr>
              <a:t> must be worn at </a:t>
            </a:r>
            <a:r>
              <a:rPr lang="en-US" dirty="0" smtClean="0">
                <a:solidFill>
                  <a:srgbClr val="CC0000"/>
                </a:solidFill>
                <a:ea typeface="ＭＳ Ｐゴシック" charset="0"/>
              </a:rPr>
              <a:t>ALL</a:t>
            </a:r>
            <a:r>
              <a:rPr lang="en-US" dirty="0" smtClean="0">
                <a:solidFill>
                  <a:srgbClr val="19467F"/>
                </a:solidFill>
                <a:ea typeface="ＭＳ Ｐゴシック" charset="0"/>
              </a:rPr>
              <a:t> times.</a:t>
            </a:r>
          </a:p>
          <a:p>
            <a:pPr marL="609600" indent="-609600">
              <a:lnSpc>
                <a:spcPct val="80000"/>
              </a:lnSpc>
              <a:buClr>
                <a:srgbClr val="19467F"/>
              </a:buClr>
              <a:buFontTx/>
              <a:buAutoNum type="arabicPeriod" startAt="8"/>
            </a:pPr>
            <a:r>
              <a:rPr lang="en-US" dirty="0" smtClean="0">
                <a:solidFill>
                  <a:srgbClr val="19467F"/>
                </a:solidFill>
                <a:ea typeface="ＭＳ Ｐゴシック" charset="0"/>
              </a:rPr>
              <a:t>Nonessential items (tools, books, backpacks etc…) must be kept outside the lab or in the gowning room area.</a:t>
            </a:r>
          </a:p>
          <a:p>
            <a:pPr marL="609600" indent="-609600">
              <a:lnSpc>
                <a:spcPct val="80000"/>
              </a:lnSpc>
              <a:buClr>
                <a:srgbClr val="19467F"/>
              </a:buClr>
              <a:buFontTx/>
              <a:buAutoNum type="arabicPeriod" startAt="8"/>
            </a:pPr>
            <a:r>
              <a:rPr lang="en-US" dirty="0" smtClean="0">
                <a:solidFill>
                  <a:srgbClr val="19467F"/>
                </a:solidFill>
                <a:ea typeface="ＭＳ Ｐゴシック" charset="0"/>
              </a:rPr>
              <a:t>Try not to sneeze, cough or breathe directly on a clean surface or wafer/substrate.</a:t>
            </a:r>
          </a:p>
          <a:p>
            <a:pPr marL="609600" indent="-609600">
              <a:lnSpc>
                <a:spcPct val="80000"/>
              </a:lnSpc>
              <a:buClr>
                <a:srgbClr val="19467F"/>
              </a:buClr>
              <a:buFontTx/>
              <a:buAutoNum type="arabicPeriod" startAt="8"/>
            </a:pPr>
            <a:r>
              <a:rPr lang="en-US" dirty="0" smtClean="0">
                <a:solidFill>
                  <a:srgbClr val="CC0000"/>
                </a:solidFill>
                <a:ea typeface="ＭＳ Ｐゴシック" charset="0"/>
              </a:rPr>
              <a:t>Do not let your skin touch any surface in the cleanroom</a:t>
            </a:r>
            <a:r>
              <a:rPr lang="en-US" u="sng" dirty="0" smtClean="0">
                <a:solidFill>
                  <a:srgbClr val="19467F"/>
                </a:solidFill>
                <a:ea typeface="ＭＳ Ｐゴシック" charset="0"/>
              </a:rPr>
              <a:t>.</a:t>
            </a:r>
            <a:r>
              <a:rPr lang="en-US" dirty="0" smtClean="0">
                <a:solidFill>
                  <a:srgbClr val="19467F"/>
                </a:solidFill>
                <a:ea typeface="ＭＳ Ｐゴシック" charset="0"/>
              </a:rPr>
              <a:t> Do not touch your face with your gloved hand. Do not touch the outside of a glove (expect for the wrist edge) with your ungloved hand.</a:t>
            </a:r>
          </a:p>
          <a:p>
            <a:pPr marL="609600" indent="-609600">
              <a:lnSpc>
                <a:spcPct val="80000"/>
              </a:lnSpc>
              <a:buClr>
                <a:srgbClr val="19467F"/>
              </a:buClr>
              <a:buFontTx/>
              <a:buAutoNum type="arabicPeriod" startAt="8"/>
            </a:pPr>
            <a:r>
              <a:rPr lang="en-US" dirty="0" smtClean="0">
                <a:solidFill>
                  <a:srgbClr val="19467F"/>
                </a:solidFill>
                <a:ea typeface="ＭＳ Ｐゴシック" charset="0"/>
              </a:rPr>
              <a:t>Do not enter the service area without permission.</a:t>
            </a:r>
          </a:p>
          <a:p>
            <a:pPr marL="609600" indent="-609600">
              <a:lnSpc>
                <a:spcPct val="80000"/>
              </a:lnSpc>
              <a:buClr>
                <a:srgbClr val="19467F"/>
              </a:buClr>
              <a:buFontTx/>
              <a:buAutoNum type="arabicPeriod" startAt="8"/>
            </a:pPr>
            <a:r>
              <a:rPr lang="en-US" dirty="0" smtClean="0">
                <a:solidFill>
                  <a:srgbClr val="19467F"/>
                </a:solidFill>
                <a:ea typeface="ＭＳ Ｐゴシック" charset="0"/>
              </a:rPr>
              <a:t>Always </a:t>
            </a:r>
            <a:r>
              <a:rPr lang="en-US" dirty="0" smtClean="0">
                <a:solidFill>
                  <a:srgbClr val="CC0000"/>
                </a:solidFill>
                <a:ea typeface="ＭＳ Ｐゴシック" charset="0"/>
              </a:rPr>
              <a:t>clean up</a:t>
            </a:r>
            <a:r>
              <a:rPr lang="en-US" dirty="0" smtClean="0">
                <a:solidFill>
                  <a:srgbClr val="19467F"/>
                </a:solidFill>
                <a:ea typeface="ＭＳ Ｐゴシック" charset="0"/>
              </a:rPr>
              <a:t> your work area before you leave.</a:t>
            </a:r>
          </a:p>
          <a:p>
            <a:endParaRPr lang="en-US" dirty="0"/>
          </a:p>
        </p:txBody>
      </p:sp>
    </p:spTree>
    <p:extLst>
      <p:ext uri="{BB962C8B-B14F-4D97-AF65-F5344CB8AC3E}">
        <p14:creationId xmlns:p14="http://schemas.microsoft.com/office/powerpoint/2010/main" val="274566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and Restrictions</a:t>
            </a:r>
            <a:endParaRPr lang="en-US" dirty="0"/>
          </a:p>
        </p:txBody>
      </p:sp>
      <p:sp>
        <p:nvSpPr>
          <p:cNvPr id="3" name="Content Placeholder 2"/>
          <p:cNvSpPr>
            <a:spLocks noGrp="1"/>
          </p:cNvSpPr>
          <p:nvPr>
            <p:ph idx="1"/>
          </p:nvPr>
        </p:nvSpPr>
        <p:spPr/>
        <p:txBody>
          <a:bodyPr>
            <a:normAutofit fontScale="77500" lnSpcReduction="20000"/>
          </a:bodyPr>
          <a:lstStyle/>
          <a:p>
            <a:pPr marL="609600" indent="-609600">
              <a:buClr>
                <a:srgbClr val="19467F"/>
              </a:buClr>
              <a:buFontTx/>
              <a:buAutoNum type="arabicPeriod" startAt="15"/>
              <a:defRPr/>
            </a:pPr>
            <a:r>
              <a:rPr lang="en-US" dirty="0">
                <a:solidFill>
                  <a:srgbClr val="19467F"/>
                </a:solidFill>
              </a:rPr>
              <a:t>You must have a complete understanding of all the chemicals at the wet benches. </a:t>
            </a:r>
            <a:r>
              <a:rPr lang="en-US" dirty="0">
                <a:solidFill>
                  <a:srgbClr val="CC0000"/>
                </a:solidFill>
              </a:rPr>
              <a:t>Read the </a:t>
            </a:r>
            <a:r>
              <a:rPr lang="en-US" dirty="0" smtClean="0">
                <a:solidFill>
                  <a:srgbClr val="CC0000"/>
                </a:solidFill>
              </a:rPr>
              <a:t>wet </a:t>
            </a:r>
            <a:r>
              <a:rPr lang="en-US" dirty="0">
                <a:solidFill>
                  <a:srgbClr val="CC0000"/>
                </a:solidFill>
              </a:rPr>
              <a:t>benches SOP</a:t>
            </a:r>
            <a:r>
              <a:rPr lang="en-US" dirty="0">
                <a:solidFill>
                  <a:srgbClr val="19467F"/>
                </a:solidFill>
              </a:rPr>
              <a:t> before you use them.</a:t>
            </a:r>
          </a:p>
          <a:p>
            <a:pPr marL="609600" indent="-609600">
              <a:buClr>
                <a:srgbClr val="19467F"/>
              </a:buClr>
              <a:buFontTx/>
              <a:buAutoNum type="arabicPeriod" startAt="15"/>
              <a:defRPr/>
            </a:pPr>
            <a:r>
              <a:rPr lang="en-US" dirty="0">
                <a:solidFill>
                  <a:srgbClr val="19467F"/>
                </a:solidFill>
              </a:rPr>
              <a:t>You must have a complete understanding of equipment operation and become a </a:t>
            </a:r>
            <a:r>
              <a:rPr lang="en-US" u="sng" dirty="0">
                <a:solidFill>
                  <a:srgbClr val="CC0000"/>
                </a:solidFill>
              </a:rPr>
              <a:t>certified user</a:t>
            </a:r>
            <a:r>
              <a:rPr lang="en-US" dirty="0">
                <a:solidFill>
                  <a:srgbClr val="19467F"/>
                </a:solidFill>
              </a:rPr>
              <a:t> before you process, read the SOPs and request training sessions </a:t>
            </a:r>
            <a:r>
              <a:rPr lang="en-US" dirty="0" smtClean="0">
                <a:solidFill>
                  <a:srgbClr val="19467F"/>
                </a:solidFill>
              </a:rPr>
              <a:t>well in advance before you schedule your work in the cleanroom.</a:t>
            </a:r>
            <a:endParaRPr lang="en-US" dirty="0">
              <a:solidFill>
                <a:srgbClr val="19467F"/>
              </a:solidFill>
            </a:endParaRPr>
          </a:p>
          <a:p>
            <a:pPr marL="609600" indent="-609600">
              <a:buClr>
                <a:srgbClr val="19467F"/>
              </a:buClr>
              <a:buFontTx/>
              <a:buAutoNum type="arabicPeriod" startAt="15"/>
              <a:defRPr/>
            </a:pPr>
            <a:r>
              <a:rPr lang="en-US" dirty="0">
                <a:solidFill>
                  <a:srgbClr val="CC0000"/>
                </a:solidFill>
              </a:rPr>
              <a:t>Review the MSDS sheets</a:t>
            </a:r>
            <a:r>
              <a:rPr lang="en-US" dirty="0">
                <a:solidFill>
                  <a:srgbClr val="19467F"/>
                </a:solidFill>
              </a:rPr>
              <a:t> of chemicals before you use them so you understand the hazards, risks and methods for responding to an incident.</a:t>
            </a:r>
          </a:p>
          <a:p>
            <a:pPr marL="609600" indent="-609600">
              <a:buClr>
                <a:srgbClr val="19467F"/>
              </a:buClr>
              <a:buFontTx/>
              <a:buAutoNum type="arabicPeriod" startAt="15"/>
              <a:defRPr/>
            </a:pPr>
            <a:r>
              <a:rPr lang="en-US" dirty="0">
                <a:solidFill>
                  <a:srgbClr val="CC0000"/>
                </a:solidFill>
              </a:rPr>
              <a:t>****YOU MUST NEVER WORK ALONE****</a:t>
            </a:r>
            <a:r>
              <a:rPr lang="en-US" dirty="0">
                <a:solidFill>
                  <a:srgbClr val="19467F"/>
                </a:solidFill>
              </a:rPr>
              <a:t> You must have a buddy who has been qualified through the Cleanroom Access training program. This person should be qualified to assist you in case of a incident.</a:t>
            </a:r>
          </a:p>
          <a:p>
            <a:endParaRPr lang="en-US" dirty="0"/>
          </a:p>
        </p:txBody>
      </p:sp>
    </p:spTree>
    <p:extLst>
      <p:ext uri="{BB962C8B-B14F-4D97-AF65-F5344CB8AC3E}">
        <p14:creationId xmlns:p14="http://schemas.microsoft.com/office/powerpoint/2010/main" val="4136491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entering the cleanroom</a:t>
            </a:r>
            <a:endParaRPr lang="en-US" dirty="0"/>
          </a:p>
        </p:txBody>
      </p:sp>
      <p:graphicFrame>
        <p:nvGraphicFramePr>
          <p:cNvPr id="4" name="Content Placeholder 3"/>
          <p:cNvGraphicFramePr>
            <a:graphicFrameLocks noGrp="1" noChangeAspect="1"/>
          </p:cNvGraphicFramePr>
          <p:nvPr>
            <p:ph idx="1"/>
          </p:nvPr>
        </p:nvGraphicFramePr>
        <p:xfrm>
          <a:off x="3238500" y="2249488"/>
          <a:ext cx="2665413" cy="4324350"/>
        </p:xfrm>
        <a:graphic>
          <a:graphicData uri="http://schemas.openxmlformats.org/presentationml/2006/ole">
            <mc:AlternateContent xmlns:mc="http://schemas.openxmlformats.org/markup-compatibility/2006">
              <mc:Choice xmlns:v="urn:schemas-microsoft-com:vml" Requires="v">
                <p:oleObj spid="_x0000_s1039" name="Microsoft Organization Chart" r:id="rId3" imgW="9389520" imgH="15231960" progId="">
                  <p:embed followColorScheme="full"/>
                </p:oleObj>
              </mc:Choice>
              <mc:Fallback>
                <p:oleObj name="Microsoft Organization Chart" r:id="rId3" imgW="9389520" imgH="15231960" progId="">
                  <p:embed followColorScheme="full"/>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249488"/>
                        <a:ext cx="2665413" cy="4324350"/>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53998"/>
                                </a:schemeClr>
                              </a:outerShdw>
                            </a:effectLst>
                          </a14:hiddenEffects>
                        </a:ext>
                      </a:extLst>
                    </p:spPr>
                  </p:pic>
                </p:oleObj>
              </mc:Fallback>
            </mc:AlternateContent>
          </a:graphicData>
        </a:graphic>
      </p:graphicFrame>
      <p:pic>
        <p:nvPicPr>
          <p:cNvPr id="1039" name="Picture 15"/>
          <p:cNvPicPr>
            <a:picLocks noChangeAspect="1" noChangeArrowheads="1"/>
          </p:cNvPicPr>
          <p:nvPr/>
        </p:nvPicPr>
        <p:blipFill>
          <a:blip r:embed="rId5"/>
          <a:srcRect/>
          <a:stretch>
            <a:fillRect/>
          </a:stretch>
        </p:blipFill>
        <p:spPr bwMode="auto">
          <a:xfrm>
            <a:off x="3878098" y="3727710"/>
            <a:ext cx="615033" cy="461108"/>
          </a:xfrm>
          <a:prstGeom prst="rect">
            <a:avLst/>
          </a:prstGeom>
          <a:noFill/>
          <a:ln w="9525">
            <a:noFill/>
            <a:miter lim="800000"/>
            <a:headEnd/>
            <a:tailEnd/>
          </a:ln>
        </p:spPr>
      </p:pic>
      <p:pic>
        <p:nvPicPr>
          <p:cNvPr id="1041" name="Picture 17"/>
          <p:cNvPicPr>
            <a:picLocks noChangeAspect="1" noChangeArrowheads="1"/>
          </p:cNvPicPr>
          <p:nvPr/>
        </p:nvPicPr>
        <p:blipFill>
          <a:blip r:embed="rId6"/>
          <a:srcRect/>
          <a:stretch>
            <a:fillRect/>
          </a:stretch>
        </p:blipFill>
        <p:spPr bwMode="auto">
          <a:xfrm>
            <a:off x="5967505" y="3934500"/>
            <a:ext cx="521062" cy="695001"/>
          </a:xfrm>
          <a:prstGeom prst="rect">
            <a:avLst/>
          </a:prstGeom>
          <a:noFill/>
          <a:ln w="9525">
            <a:noFill/>
            <a:miter lim="800000"/>
            <a:headEnd/>
            <a:tailEnd/>
          </a:ln>
        </p:spPr>
      </p:pic>
      <p:pic>
        <p:nvPicPr>
          <p:cNvPr id="1043" name="Picture 19"/>
          <p:cNvPicPr>
            <a:picLocks noChangeAspect="1" noChangeArrowheads="1"/>
          </p:cNvPicPr>
          <p:nvPr/>
        </p:nvPicPr>
        <p:blipFill>
          <a:blip r:embed="rId7"/>
          <a:srcRect/>
          <a:stretch>
            <a:fillRect/>
          </a:stretch>
        </p:blipFill>
        <p:spPr bwMode="auto">
          <a:xfrm>
            <a:off x="3832144" y="4362680"/>
            <a:ext cx="660987" cy="599323"/>
          </a:xfrm>
          <a:prstGeom prst="rect">
            <a:avLst/>
          </a:prstGeom>
          <a:noFill/>
          <a:ln w="9525">
            <a:noFill/>
            <a:miter lim="800000"/>
            <a:headEnd/>
            <a:tailEnd/>
          </a:ln>
        </p:spPr>
      </p:pic>
      <p:pic>
        <p:nvPicPr>
          <p:cNvPr id="1044" name="Picture 20"/>
          <p:cNvPicPr>
            <a:picLocks noChangeAspect="1" noChangeArrowheads="1"/>
          </p:cNvPicPr>
          <p:nvPr/>
        </p:nvPicPr>
        <p:blipFill>
          <a:blip r:embed="rId8"/>
          <a:srcRect/>
          <a:stretch>
            <a:fillRect/>
          </a:stretch>
        </p:blipFill>
        <p:spPr bwMode="auto">
          <a:xfrm>
            <a:off x="5912420" y="4739668"/>
            <a:ext cx="742316" cy="556535"/>
          </a:xfrm>
          <a:prstGeom prst="rect">
            <a:avLst/>
          </a:prstGeom>
          <a:noFill/>
          <a:ln w="9525">
            <a:noFill/>
            <a:miter lim="800000"/>
            <a:headEnd/>
            <a:tailEnd/>
          </a:ln>
        </p:spPr>
      </p:pic>
      <p:pic>
        <p:nvPicPr>
          <p:cNvPr id="1045" name="Picture 21"/>
          <p:cNvPicPr>
            <a:picLocks noChangeAspect="1" noChangeArrowheads="1"/>
          </p:cNvPicPr>
          <p:nvPr/>
        </p:nvPicPr>
        <p:blipFill>
          <a:blip r:embed="rId9"/>
          <a:srcRect/>
          <a:stretch>
            <a:fillRect/>
          </a:stretch>
        </p:blipFill>
        <p:spPr bwMode="auto">
          <a:xfrm>
            <a:off x="2511394" y="2877072"/>
            <a:ext cx="660987" cy="495561"/>
          </a:xfrm>
          <a:prstGeom prst="rect">
            <a:avLst/>
          </a:prstGeom>
          <a:noFill/>
          <a:ln w="9525">
            <a:noFill/>
            <a:miter lim="800000"/>
            <a:headEnd/>
            <a:tailEnd/>
          </a:ln>
        </p:spPr>
      </p:pic>
      <p:pic>
        <p:nvPicPr>
          <p:cNvPr id="1046" name="Picture 22"/>
          <p:cNvPicPr>
            <a:picLocks noChangeAspect="1" noChangeArrowheads="1"/>
          </p:cNvPicPr>
          <p:nvPr/>
        </p:nvPicPr>
        <p:blipFill>
          <a:blip r:embed="rId10"/>
          <a:srcRect/>
          <a:stretch>
            <a:fillRect/>
          </a:stretch>
        </p:blipFill>
        <p:spPr bwMode="auto">
          <a:xfrm>
            <a:off x="5912421" y="5545113"/>
            <a:ext cx="742315" cy="447191"/>
          </a:xfrm>
          <a:prstGeom prst="rect">
            <a:avLst/>
          </a:prstGeom>
          <a:noFill/>
          <a:ln w="9525">
            <a:noFill/>
            <a:miter lim="800000"/>
            <a:headEnd/>
            <a:tailEnd/>
          </a:ln>
        </p:spPr>
      </p:pic>
      <p:pic>
        <p:nvPicPr>
          <p:cNvPr id="1047" name="Picture 23"/>
          <p:cNvPicPr>
            <a:picLocks noChangeAspect="1" noChangeArrowheads="1"/>
          </p:cNvPicPr>
          <p:nvPr/>
        </p:nvPicPr>
        <p:blipFill>
          <a:blip r:embed="rId11"/>
          <a:srcRect/>
          <a:stretch>
            <a:fillRect/>
          </a:stretch>
        </p:blipFill>
        <p:spPr bwMode="auto">
          <a:xfrm>
            <a:off x="3794486" y="5086492"/>
            <a:ext cx="764748" cy="458622"/>
          </a:xfrm>
          <a:prstGeom prst="rect">
            <a:avLst/>
          </a:prstGeom>
          <a:noFill/>
          <a:ln w="9525">
            <a:noFill/>
            <a:miter lim="800000"/>
            <a:headEnd/>
            <a:tailEnd/>
          </a:ln>
        </p:spPr>
      </p:pic>
    </p:spTree>
    <p:extLst>
      <p:ext uri="{BB962C8B-B14F-4D97-AF65-F5344CB8AC3E}">
        <p14:creationId xmlns:p14="http://schemas.microsoft.com/office/powerpoint/2010/main" val="11512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exiting the cleanroom</a:t>
            </a:r>
            <a:endParaRPr lang="en-US" dirty="0"/>
          </a:p>
        </p:txBody>
      </p:sp>
      <p:graphicFrame>
        <p:nvGraphicFramePr>
          <p:cNvPr id="4" name="Content Placeholder 3"/>
          <p:cNvGraphicFramePr>
            <a:graphicFrameLocks noGrp="1" noChangeAspect="1"/>
          </p:cNvGraphicFramePr>
          <p:nvPr>
            <p:ph idx="1"/>
          </p:nvPr>
        </p:nvGraphicFramePr>
        <p:xfrm>
          <a:off x="3181350" y="2249488"/>
          <a:ext cx="2781300" cy="4324350"/>
        </p:xfrm>
        <a:graphic>
          <a:graphicData uri="http://schemas.openxmlformats.org/presentationml/2006/ole">
            <mc:AlternateContent xmlns:mc="http://schemas.openxmlformats.org/markup-compatibility/2006">
              <mc:Choice xmlns:v="urn:schemas-microsoft-com:vml" Requires="v">
                <p:oleObj spid="_x0000_s2063" name="Microsoft Organization Chart" r:id="rId3" imgW="10349640" imgH="16091280" progId="">
                  <p:embed followColorScheme="full"/>
                </p:oleObj>
              </mc:Choice>
              <mc:Fallback>
                <p:oleObj name="Microsoft Organization Chart" r:id="rId3" imgW="10349640" imgH="16091280" progId="">
                  <p:embed followColorScheme="full"/>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249488"/>
                        <a:ext cx="2781300" cy="4324350"/>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8099" dir="2700000" algn="ctr" rotWithShape="0">
                                <a:schemeClr val="bg2">
                                  <a:alpha val="53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804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Equipment</a:t>
            </a:r>
            <a:endParaRPr lang="en-US" dirty="0"/>
          </a:p>
        </p:txBody>
      </p:sp>
      <p:sp>
        <p:nvSpPr>
          <p:cNvPr id="3" name="Content Placeholder 2"/>
          <p:cNvSpPr>
            <a:spLocks noGrp="1"/>
          </p:cNvSpPr>
          <p:nvPr>
            <p:ph idx="1"/>
          </p:nvPr>
        </p:nvSpPr>
        <p:spPr>
          <a:xfrm>
            <a:off x="457200" y="1600200"/>
            <a:ext cx="8229600" cy="3878943"/>
          </a:xfrm>
        </p:spPr>
        <p:txBody>
          <a:bodyPr/>
          <a:lstStyle/>
          <a:p>
            <a:endParaRPr lang="en-US" dirty="0" smtClean="0"/>
          </a:p>
          <a:p>
            <a:endParaRPr lang="en-US" dirty="0" smtClean="0"/>
          </a:p>
          <a:p>
            <a:r>
              <a:rPr lang="en-US" dirty="0" smtClean="0"/>
              <a:t>Safety Showers</a:t>
            </a:r>
          </a:p>
          <a:p>
            <a:pPr>
              <a:buClr>
                <a:srgbClr val="19467F"/>
              </a:buClr>
              <a:buFont typeface="Wingdings" charset="0"/>
              <a:buChar char="v"/>
              <a:defRPr/>
            </a:pPr>
            <a:r>
              <a:rPr lang="en-US" dirty="0">
                <a:solidFill>
                  <a:srgbClr val="19467F"/>
                </a:solidFill>
              </a:rPr>
              <a:t>Purpose: For chemical decontamination of a person and their clothing.</a:t>
            </a:r>
          </a:p>
          <a:p>
            <a:pPr>
              <a:buClr>
                <a:srgbClr val="19467F"/>
              </a:buClr>
              <a:buFont typeface="Wingdings" charset="0"/>
              <a:buChar char="v"/>
              <a:defRPr/>
            </a:pPr>
            <a:r>
              <a:rPr lang="en-US" dirty="0">
                <a:solidFill>
                  <a:srgbClr val="19467F"/>
                </a:solidFill>
              </a:rPr>
              <a:t>Location: </a:t>
            </a:r>
            <a:r>
              <a:rPr lang="en-US" dirty="0" smtClean="0">
                <a:solidFill>
                  <a:srgbClr val="19467F"/>
                </a:solidFill>
              </a:rPr>
              <a:t>Class 1000 area, outside and inside the wet lab (room 154). </a:t>
            </a:r>
            <a:endParaRPr lang="en-US" dirty="0">
              <a:solidFill>
                <a:srgbClr val="19467F"/>
              </a:solidFill>
            </a:endParaRPr>
          </a:p>
          <a:p>
            <a:pPr marL="0" indent="0">
              <a:buNone/>
            </a:pPr>
            <a:endParaRPr lang="en-US" dirty="0"/>
          </a:p>
        </p:txBody>
      </p:sp>
    </p:spTree>
    <p:extLst>
      <p:ext uri="{BB962C8B-B14F-4D97-AF65-F5344CB8AC3E}">
        <p14:creationId xmlns:p14="http://schemas.microsoft.com/office/powerpoint/2010/main" val="1356063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567</TotalTime>
  <Words>1461</Words>
  <Application>Microsoft Office PowerPoint</Application>
  <PresentationFormat>On-screen Show (4:3)</PresentationFormat>
  <Paragraphs>177</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Urban</vt:lpstr>
      <vt:lpstr>Microsoft Organization Chart</vt:lpstr>
      <vt:lpstr>SCIF Cleanroom Orientation</vt:lpstr>
      <vt:lpstr>Purpose</vt:lpstr>
      <vt:lpstr>Introduction</vt:lpstr>
      <vt:lpstr>General Rules and Restrictions</vt:lpstr>
      <vt:lpstr>General Rules and Restrictions</vt:lpstr>
      <vt:lpstr>General Rules and Restrictions</vt:lpstr>
      <vt:lpstr>Procedures for entering the cleanroom</vt:lpstr>
      <vt:lpstr>Procedures for exiting the cleanroom</vt:lpstr>
      <vt:lpstr>Emergency Equipment</vt:lpstr>
      <vt:lpstr>Emergency Equipment</vt:lpstr>
      <vt:lpstr>Emergency Equipment</vt:lpstr>
      <vt:lpstr>Emergency Equipment</vt:lpstr>
      <vt:lpstr>Emergency Equipment</vt:lpstr>
      <vt:lpstr>Emergency Equipment</vt:lpstr>
      <vt:lpstr>Safety Equipment</vt:lpstr>
      <vt:lpstr>Specific Rules When Working with Chemicals</vt:lpstr>
      <vt:lpstr>Specific Rules When Working with Chemicals</vt:lpstr>
      <vt:lpstr>EMERGENCY RESPONSES</vt:lpstr>
      <vt:lpstr>Emergency Response: Chemical Spill Clean-Up</vt:lpstr>
      <vt:lpstr>Emergency Response: Chemical Spill Clean-Up</vt:lpstr>
      <vt:lpstr>Emergency Response: Chemical Spill Clean-Up</vt:lpstr>
      <vt:lpstr>Mercury Release</vt:lpstr>
      <vt:lpstr>Emergency Response: Chemical Exposure</vt:lpstr>
      <vt:lpstr>Emergency Response: Chemical Exposure</vt:lpstr>
      <vt:lpstr>Emergency Response: Other Incidences</vt:lpstr>
      <vt:lpstr>Emergency Response: Fire Alarm</vt:lpstr>
      <vt:lpstr>Responsibilities</vt:lpstr>
      <vt:lpstr>When do I get my access?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SCIF Cleanroom Orientation</dc:title>
  <dc:creator>user</dc:creator>
  <cp:lastModifiedBy>User</cp:lastModifiedBy>
  <cp:revision>21</cp:revision>
  <cp:lastPrinted>2011-09-20T21:12:48Z</cp:lastPrinted>
  <dcterms:created xsi:type="dcterms:W3CDTF">2011-08-16T20:47:24Z</dcterms:created>
  <dcterms:modified xsi:type="dcterms:W3CDTF">2011-09-21T01:16:47Z</dcterms:modified>
</cp:coreProperties>
</file>